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8" r:id="rId3"/>
    <p:sldId id="288" r:id="rId4"/>
    <p:sldId id="263" r:id="rId5"/>
    <p:sldId id="273" r:id="rId6"/>
    <p:sldId id="289" r:id="rId7"/>
    <p:sldId id="278" r:id="rId8"/>
    <p:sldId id="272" r:id="rId9"/>
    <p:sldId id="283" r:id="rId10"/>
    <p:sldId id="287" r:id="rId11"/>
    <p:sldId id="270" r:id="rId12"/>
    <p:sldId id="290" r:id="rId13"/>
    <p:sldId id="279" r:id="rId14"/>
    <p:sldId id="285" r:id="rId15"/>
    <p:sldId id="286" r:id="rId16"/>
    <p:sldId id="291" r:id="rId17"/>
    <p:sldId id="277" r:id="rId18"/>
    <p:sldId id="292" r:id="rId19"/>
    <p:sldId id="280" r:id="rId20"/>
    <p:sldId id="284" r:id="rId21"/>
    <p:sldId id="274" r:id="rId22"/>
    <p:sldId id="293" r:id="rId23"/>
    <p:sldId id="275" r:id="rId24"/>
    <p:sldId id="294" r:id="rId25"/>
    <p:sldId id="281" r:id="rId26"/>
    <p:sldId id="264" r:id="rId27"/>
    <p:sldId id="262" r:id="rId28"/>
    <p:sldId id="282" r:id="rId29"/>
    <p:sldId id="260" r:id="rId30"/>
    <p:sldId id="261" r:id="rId31"/>
    <p:sldId id="259" r:id="rId32"/>
    <p:sldId id="295" r:id="rId33"/>
    <p:sldId id="296" r:id="rId34"/>
  </p:sldIdLst>
  <p:sldSz cx="9144000" cy="6858000" type="screen4x3"/>
  <p:notesSz cx="6797675" cy="99282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FB82DF3B-D63E-48D7-ADDB-7392AA7E06F9}">
          <p14:sldIdLst>
            <p14:sldId id="256"/>
          </p14:sldIdLst>
        </p14:section>
        <p14:section name="Introduction" id="{3FED9CE2-4B26-468D-82D1-C23FA6AD748D}">
          <p14:sldIdLst>
            <p14:sldId id="258"/>
            <p14:sldId id="288"/>
            <p14:sldId id="263"/>
            <p14:sldId id="273"/>
            <p14:sldId id="289"/>
            <p14:sldId id="278"/>
            <p14:sldId id="272"/>
          </p14:sldIdLst>
        </p14:section>
        <p14:section name="System Architecture and Comparison" id="{24A8BF40-04CD-4BBB-A75A-1C2E33D3C8F2}">
          <p14:sldIdLst>
            <p14:sldId id="283"/>
            <p14:sldId id="287"/>
            <p14:sldId id="270"/>
            <p14:sldId id="290"/>
          </p14:sldIdLst>
        </p14:section>
        <p14:section name="Replication Schemes" id="{8B553C1B-4B07-49CE-89F4-34B951A9C2C8}">
          <p14:sldIdLst>
            <p14:sldId id="279"/>
            <p14:sldId id="285"/>
            <p14:sldId id="286"/>
            <p14:sldId id="291"/>
            <p14:sldId id="277"/>
            <p14:sldId id="292"/>
          </p14:sldIdLst>
        </p14:section>
        <p14:section name="User Access Schemes" id="{F15F2B66-1A7C-40D1-BAB7-39CA65F6CE79}">
          <p14:sldIdLst>
            <p14:sldId id="280"/>
            <p14:sldId id="284"/>
            <p14:sldId id="274"/>
            <p14:sldId id="293"/>
            <p14:sldId id="275"/>
            <p14:sldId id="294"/>
          </p14:sldIdLst>
        </p14:section>
        <p14:section name="Case Studies" id="{FB9EDF8D-FB32-43B3-8EDA-8F6F160D6B8E}">
          <p14:sldIdLst>
            <p14:sldId id="281"/>
            <p14:sldId id="264"/>
            <p14:sldId id="262"/>
          </p14:sldIdLst>
        </p14:section>
        <p14:section name="Conclusion &amp; Future Directions" id="{65A40FC7-3DF8-4A8A-BFEF-25821B56E37C}">
          <p14:sldIdLst>
            <p14:sldId id="282"/>
            <p14:sldId id="260"/>
            <p14:sldId id="261"/>
            <p14:sldId id="259"/>
            <p14:sldId id="295"/>
            <p14:sldId id="29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0" autoAdjust="0"/>
  </p:normalViewPr>
  <p:slideViewPr>
    <p:cSldViewPr>
      <p:cViewPr varScale="1">
        <p:scale>
          <a:sx n="84" d="100"/>
          <a:sy n="84" d="100"/>
        </p:scale>
        <p:origin x="-14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6466B-AEE2-4BEE-8FBA-060221022AB4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045BB-4797-43B1-8B77-D1C292E51B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31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045BB-4797-43B1-8B77-D1C292E51B4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747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486646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28650" y="2061006"/>
            <a:ext cx="7886700" cy="2387600"/>
          </a:xfrm>
        </p:spPr>
        <p:txBody>
          <a:bodyPr anchor="b">
            <a:normAutofit/>
          </a:bodyPr>
          <a:lstStyle>
            <a:lvl1pPr algn="l" latinLnBrk="0">
              <a:defRPr lang="zh-CN" sz="5400" baseline="0">
                <a:solidFill>
                  <a:schemeClr val="bg1"/>
                </a:solidFill>
                <a:latin typeface="+mj-lt"/>
                <a:ea typeface="+mj-ea"/>
                <a:cs typeface="Arial Unicode MS" panose="020B0604020202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28652" y="5110610"/>
            <a:ext cx="5029199" cy="1137793"/>
          </a:xfrm>
        </p:spPr>
        <p:txBody>
          <a:bodyPr>
            <a:normAutofit/>
          </a:bodyPr>
          <a:lstStyle>
            <a:lvl1pPr marL="0" indent="0" algn="l" latinLnBrk="0">
              <a:lnSpc>
                <a:spcPct val="150000"/>
              </a:lnSpc>
              <a:spcBef>
                <a:spcPts val="600"/>
              </a:spcBef>
              <a:buNone/>
              <a:defRPr lang="zh-CN" sz="2800" baseline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Arial Unicode MS" panose="020B0604020202020204" pitchFamily="34" charset="-122"/>
              </a:defRPr>
            </a:lvl1pPr>
            <a:lvl2pPr marL="457200" indent="0" algn="ctr" latinLnBrk="0">
              <a:buNone/>
              <a:defRPr lang="zh-CN" sz="2000"/>
            </a:lvl2pPr>
            <a:lvl3pPr marL="914400" indent="0" algn="ctr" latinLnBrk="0">
              <a:buNone/>
              <a:defRPr lang="zh-CN" sz="1800"/>
            </a:lvl3pPr>
            <a:lvl4pPr marL="1371600" indent="0" algn="ctr" latinLnBrk="0">
              <a:buNone/>
              <a:defRPr lang="zh-CN" sz="1600"/>
            </a:lvl4pPr>
            <a:lvl5pPr marL="1828800" indent="0" algn="ctr" latinLnBrk="0">
              <a:buNone/>
              <a:defRPr lang="zh-CN" sz="1600"/>
            </a:lvl5pPr>
            <a:lvl6pPr marL="2286000" indent="0" algn="ctr" latinLnBrk="0">
              <a:buNone/>
              <a:defRPr lang="zh-CN" sz="1600"/>
            </a:lvl6pPr>
            <a:lvl7pPr marL="2743200" indent="0" algn="ctr" latinLnBrk="0">
              <a:buNone/>
              <a:defRPr lang="zh-CN" sz="1600"/>
            </a:lvl7pPr>
            <a:lvl8pPr marL="3200400" indent="0" algn="ctr" latinLnBrk="0">
              <a:buNone/>
              <a:defRPr lang="zh-CN" sz="1600"/>
            </a:lvl8pPr>
            <a:lvl9pPr marL="3657600" indent="0" algn="ctr" latinLnBrk="0">
              <a:buNone/>
              <a:defRPr lang="zh-CN"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+mn-lt"/>
                <a:ea typeface="+mn-ea"/>
              </a:defRPr>
            </a:lvl1pPr>
          </a:lstStyle>
          <a:p>
            <a:fld id="{91DAC302-D399-45F3-BE6D-1DEE3712E6B9}" type="datetime1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fld id="{0AEC5AE8-C4E8-4034-8494-D4F192DF2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 latinLnBrk="0">
              <a:defRPr lang="zh-CN" sz="3600" baseline="0">
                <a:solidFill>
                  <a:schemeClr val="bg1"/>
                </a:solidFill>
                <a:latin typeface="+mj-lt"/>
                <a:ea typeface="+mj-ea"/>
                <a:cs typeface="Arial Unicode MS" panose="020B0604020202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14593-D0C2-4C22-B9C9-66A58BF4A805}" type="datetime1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AEC5AE8-C4E8-4034-8494-D4F192DF2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571510" y="0"/>
            <a:ext cx="1572491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661564" y="365125"/>
            <a:ext cx="1364673" cy="5811838"/>
          </a:xfrm>
        </p:spPr>
        <p:txBody>
          <a:bodyPr vert="eaVert" anchor="b">
            <a:normAutofit/>
          </a:bodyPr>
          <a:lstStyle>
            <a:lvl1pPr latinLnBrk="0">
              <a:defRPr lang="zh-CN" sz="3600" baseline="0">
                <a:solidFill>
                  <a:schemeClr val="bg1"/>
                </a:solidFill>
                <a:latin typeface="+mj-lt"/>
                <a:ea typeface="+mj-ea"/>
                <a:cs typeface="Arial Unicode MS" panose="020B0604020202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8CEC-4BC8-481E-8860-9FF9C22D84A6}" type="datetime1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AEC5AE8-C4E8-4034-8494-D4F192DF2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326" y="0"/>
            <a:ext cx="8062025" cy="1208868"/>
          </a:xfrm>
        </p:spPr>
        <p:txBody>
          <a:bodyPr anchor="b">
            <a:normAutofit/>
          </a:bodyPr>
          <a:lstStyle>
            <a:lvl1pPr latinLnBrk="0">
              <a:defRPr lang="zh-CN" sz="3600" baseline="0">
                <a:solidFill>
                  <a:schemeClr val="bg1"/>
                </a:solidFill>
                <a:latin typeface="+mj-lt"/>
                <a:ea typeface="+mj-ea"/>
                <a:cs typeface="Arial Unicode MS" panose="020B0604020202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1" y="1825625"/>
            <a:ext cx="7615757" cy="4351338"/>
          </a:xfrm>
        </p:spPr>
        <p:txBody>
          <a:bodyPr>
            <a:normAutofit/>
          </a:bodyPr>
          <a:lstStyle>
            <a:lvl1pPr marL="0" indent="-457200" latinLnBrk="0">
              <a:lnSpc>
                <a:spcPct val="100000"/>
              </a:lnSpc>
              <a:spcAft>
                <a:spcPts val="600"/>
              </a:spcAft>
              <a:buNone/>
              <a:defRPr lang="zh-CN" sz="28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1pPr>
            <a:lvl2pPr indent="-457200" latinLnBrk="0">
              <a:lnSpc>
                <a:spcPct val="100000"/>
              </a:lnSpc>
              <a:spcAft>
                <a:spcPts val="600"/>
              </a:spcAft>
              <a:defRPr lang="zh-CN" sz="24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2pPr>
            <a:lvl3pPr indent="-457200" latinLnBrk="0">
              <a:lnSpc>
                <a:spcPct val="100000"/>
              </a:lnSpc>
              <a:spcAft>
                <a:spcPts val="600"/>
              </a:spcAft>
              <a:defRPr lang="zh-CN" sz="20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3pPr>
            <a:lvl4pPr indent="-457200" latinLnBrk="0">
              <a:lnSpc>
                <a:spcPct val="100000"/>
              </a:lnSpc>
              <a:spcAft>
                <a:spcPts val="600"/>
              </a:spcAft>
              <a:defRPr lang="zh-CN" sz="18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4pPr>
            <a:lvl5pPr indent="-457200" latinLnBrk="0">
              <a:lnSpc>
                <a:spcPct val="100000"/>
              </a:lnSpc>
              <a:spcAft>
                <a:spcPts val="600"/>
              </a:spcAft>
              <a:defRPr lang="zh-CN" sz="18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33023-6186-4DE2-BCEA-DFEFF39D115D}" type="datetime1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AEC5AE8-C4E8-4034-8494-D4F192DF2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1573" y="2403716"/>
            <a:ext cx="2848195" cy="2187227"/>
          </a:xfrm>
        </p:spPr>
        <p:txBody>
          <a:bodyPr anchor="ctr">
            <a:noAutofit/>
          </a:bodyPr>
          <a:lstStyle>
            <a:lvl1pPr algn="l" latinLnBrk="0">
              <a:defRPr lang="zh-CN" sz="4800" baseline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Arial Unicode MS" panose="020B0604020202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EB09-EF5B-4574-92BD-EFD76A5A312D}" type="datetime1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066954" y="0"/>
            <a:ext cx="2457450" cy="354563"/>
          </a:xfrm>
        </p:spPr>
        <p:txBody>
          <a:bodyPr/>
          <a:lstStyle>
            <a:lvl1pPr>
              <a:defRPr sz="1600" baseline="0">
                <a:solidFill>
                  <a:schemeClr val="accent5">
                    <a:lumMod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AEC5AE8-C4E8-4034-8494-D4F192DF2D2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434315" y="1412776"/>
            <a:ext cx="5709685" cy="41764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11" name="内容占位符 10"/>
          <p:cNvSpPr>
            <a:spLocks noGrp="1"/>
          </p:cNvSpPr>
          <p:nvPr>
            <p:ph sz="quarter" idx="13"/>
          </p:nvPr>
        </p:nvSpPr>
        <p:spPr>
          <a:xfrm>
            <a:off x="3635896" y="1700808"/>
            <a:ext cx="5400154" cy="360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 latinLnBrk="0">
              <a:defRPr lang="zh-CN" sz="3600" baseline="0">
                <a:solidFill>
                  <a:schemeClr val="bg1"/>
                </a:solidFill>
                <a:latin typeface="+mj-lt"/>
                <a:ea typeface="+mj-ea"/>
                <a:cs typeface="Arial Unicode MS" panose="020B0604020202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lnSpc>
                <a:spcPct val="100000"/>
              </a:lnSpc>
              <a:spcAft>
                <a:spcPts val="600"/>
              </a:spcAft>
              <a:defRPr lang="zh-CN" sz="18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1pPr>
            <a:lvl2pPr marL="285750" indent="-285750" latinLnBrk="0">
              <a:lnSpc>
                <a:spcPct val="100000"/>
              </a:lnSpc>
              <a:spcAft>
                <a:spcPts val="600"/>
              </a:spcAft>
              <a:defRPr lang="zh-CN" sz="16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2pPr>
            <a:lvl3pPr marL="171450" indent="-171450" latinLnBrk="0">
              <a:lnSpc>
                <a:spcPct val="100000"/>
              </a:lnSpc>
              <a:spcAft>
                <a:spcPts val="600"/>
              </a:spcAft>
              <a:defRPr lang="zh-CN" sz="14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3pPr>
            <a:lvl4pPr marL="171450" indent="-171450" latinLnBrk="0">
              <a:lnSpc>
                <a:spcPct val="100000"/>
              </a:lnSpc>
              <a:spcAft>
                <a:spcPts val="600"/>
              </a:spcAft>
              <a:defRPr lang="zh-CN" sz="12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4pPr>
            <a:lvl5pPr marL="171450" indent="-171450" latinLnBrk="0">
              <a:lnSpc>
                <a:spcPct val="100000"/>
              </a:lnSpc>
              <a:spcAft>
                <a:spcPts val="600"/>
              </a:spcAft>
              <a:defRPr lang="zh-CN" sz="12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单击此处编辑母版文本样式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第二级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第三级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第四级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lnSpc>
                <a:spcPct val="100000"/>
              </a:lnSpc>
              <a:defRPr lang="zh-CN" sz="18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1pPr>
            <a:lvl2pPr marL="285750" indent="-285750" latinLnBrk="0">
              <a:lnSpc>
                <a:spcPct val="100000"/>
              </a:lnSpc>
              <a:defRPr lang="zh-CN" sz="16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2pPr>
            <a:lvl3pPr marL="171450" indent="-171450" latinLnBrk="0">
              <a:lnSpc>
                <a:spcPct val="100000"/>
              </a:lnSpc>
              <a:defRPr lang="zh-CN" sz="14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3pPr>
            <a:lvl4pPr marL="171450" indent="-171450" latinLnBrk="0">
              <a:lnSpc>
                <a:spcPct val="100000"/>
              </a:lnSpc>
              <a:defRPr lang="zh-CN" sz="12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4pPr>
            <a:lvl5pPr marL="171450" indent="-171450" latinLnBrk="0">
              <a:lnSpc>
                <a:spcPct val="100000"/>
              </a:lnSpc>
              <a:defRPr lang="zh-CN" sz="12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单击此处编辑母版文本样式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第二级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第三级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第四级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E31F6-9D21-459C-A98F-126DC1C9EAE0}" type="datetime1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AEC5AE8-C4E8-4034-8494-D4F192DF2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 latinLnBrk="0">
              <a:defRPr lang="zh-CN" sz="3600" baseline="0">
                <a:solidFill>
                  <a:schemeClr val="bg1"/>
                </a:solidFill>
                <a:latin typeface="+mj-lt"/>
                <a:ea typeface="+mj-ea"/>
                <a:cs typeface="Arial Unicode MS" panose="020B0604020202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2276873"/>
            <a:ext cx="3886200" cy="3900090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lnSpc>
                <a:spcPct val="100000"/>
              </a:lnSpc>
              <a:spcAft>
                <a:spcPts val="600"/>
              </a:spcAft>
              <a:defRPr lang="zh-CN" sz="18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1pPr>
            <a:lvl2pPr marL="285750" indent="-285750" latinLnBrk="0">
              <a:lnSpc>
                <a:spcPct val="100000"/>
              </a:lnSpc>
              <a:spcAft>
                <a:spcPts val="600"/>
              </a:spcAft>
              <a:defRPr lang="zh-CN" sz="16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2pPr>
            <a:lvl3pPr marL="171450" indent="-171450" latinLnBrk="0">
              <a:lnSpc>
                <a:spcPct val="100000"/>
              </a:lnSpc>
              <a:spcAft>
                <a:spcPts val="600"/>
              </a:spcAft>
              <a:defRPr lang="zh-CN" sz="14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3pPr>
            <a:lvl4pPr marL="171450" indent="-171450" latinLnBrk="0">
              <a:lnSpc>
                <a:spcPct val="100000"/>
              </a:lnSpc>
              <a:spcAft>
                <a:spcPts val="600"/>
              </a:spcAft>
              <a:defRPr lang="zh-CN" sz="12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4pPr>
            <a:lvl5pPr marL="171450" indent="-171450" latinLnBrk="0">
              <a:lnSpc>
                <a:spcPct val="100000"/>
              </a:lnSpc>
              <a:spcAft>
                <a:spcPts val="600"/>
              </a:spcAft>
              <a:defRPr lang="zh-CN" sz="12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单击此处编辑母版文本样式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第二级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第三级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第四级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2276873"/>
            <a:ext cx="3886200" cy="3900090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lnSpc>
                <a:spcPct val="100000"/>
              </a:lnSpc>
              <a:defRPr lang="zh-CN" sz="18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1pPr>
            <a:lvl2pPr marL="285750" indent="-285750" latinLnBrk="0">
              <a:lnSpc>
                <a:spcPct val="100000"/>
              </a:lnSpc>
              <a:defRPr lang="zh-CN" sz="16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2pPr>
            <a:lvl3pPr marL="171450" indent="-171450" latinLnBrk="0">
              <a:lnSpc>
                <a:spcPct val="100000"/>
              </a:lnSpc>
              <a:defRPr lang="zh-CN" sz="14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3pPr>
            <a:lvl4pPr marL="171450" indent="-171450" latinLnBrk="0">
              <a:lnSpc>
                <a:spcPct val="100000"/>
              </a:lnSpc>
              <a:defRPr lang="zh-CN" sz="12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4pPr>
            <a:lvl5pPr marL="171450" indent="-171450" latinLnBrk="0">
              <a:lnSpc>
                <a:spcPct val="100000"/>
              </a:lnSpc>
              <a:defRPr lang="zh-CN" sz="1200" baseline="0">
                <a:solidFill>
                  <a:schemeClr val="tx1"/>
                </a:solidFill>
                <a:latin typeface="+mn-lt"/>
                <a:ea typeface="+mn-ea"/>
                <a:cs typeface="Arial Unicode MS" panose="020B0604020202020204" pitchFamily="34" charset="-122"/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单击此处编辑母版文本样式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第二级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第三级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第四级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F94DC-1DBD-4D53-A6EC-59E0B77BC758}" type="datetime1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AEC5AE8-C4E8-4034-8494-D4F192DF2D2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0" name="内容占位符 19"/>
          <p:cNvSpPr>
            <a:spLocks noGrp="1"/>
          </p:cNvSpPr>
          <p:nvPr>
            <p:ph sz="quarter" idx="13"/>
          </p:nvPr>
        </p:nvSpPr>
        <p:spPr>
          <a:xfrm>
            <a:off x="611188" y="1556793"/>
            <a:ext cx="3889375" cy="576064"/>
          </a:xfrm>
          <a:solidFill>
            <a:schemeClr val="accent5">
              <a:lumMod val="75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1" name="内容占位符 19"/>
          <p:cNvSpPr>
            <a:spLocks noGrp="1"/>
          </p:cNvSpPr>
          <p:nvPr>
            <p:ph sz="quarter" idx="14"/>
          </p:nvPr>
        </p:nvSpPr>
        <p:spPr>
          <a:xfrm>
            <a:off x="4644008" y="1556792"/>
            <a:ext cx="3889375" cy="576089"/>
          </a:xfrm>
          <a:solidFill>
            <a:schemeClr val="accent5">
              <a:lumMod val="75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32698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 latinLnBrk="0">
              <a:defRPr lang="zh-CN" sz="3600" baseline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F6F6-CB60-4828-8EC8-691B938CF933}" type="datetime1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AEC5AE8-C4E8-4034-8494-D4F192DF2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3945-4EFA-40C8-98F9-3AF2E16AFECF}" type="datetime1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/>
            </a:lvl1pPr>
          </a:lstStyle>
          <a:p>
            <a:fld id="{0AEC5AE8-C4E8-4034-8494-D4F192DF2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chemeClr val="accent5">
              <a:lumMod val="75000"/>
            </a:schemeClr>
          </a:solidFill>
        </p:spPr>
        <p:txBody>
          <a:bodyPr anchor="b"/>
          <a:lstStyle>
            <a:lvl1pPr latinLnBrk="0">
              <a:defRPr lang="zh-CN" sz="32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lnSpc>
                <a:spcPct val="100000"/>
              </a:lnSpc>
              <a:spcAft>
                <a:spcPts val="600"/>
              </a:spcAft>
              <a:defRPr lang="zh-CN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latinLnBrk="0">
              <a:lnSpc>
                <a:spcPct val="100000"/>
              </a:lnSpc>
              <a:spcAft>
                <a:spcPts val="600"/>
              </a:spcAft>
              <a:defRPr lang="zh-CN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latinLnBrk="0">
              <a:lnSpc>
                <a:spcPct val="100000"/>
              </a:lnSpc>
              <a:spcAft>
                <a:spcPts val="600"/>
              </a:spcAft>
              <a:defRPr lang="zh-CN"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latinLnBrk="0">
              <a:lnSpc>
                <a:spcPct val="100000"/>
              </a:lnSpc>
              <a:spcAft>
                <a:spcPts val="600"/>
              </a:spcAft>
              <a:defRPr lang="zh-CN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latinLnBrk="0">
              <a:lnSpc>
                <a:spcPct val="100000"/>
              </a:lnSpc>
              <a:spcAft>
                <a:spcPts val="600"/>
              </a:spcAft>
              <a:defRPr lang="zh-CN"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单击此处编辑母版文本样式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第二级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第三级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第四级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zh-CN" altLang="en-US" smtClean="0"/>
              <a:t>第五级</a:t>
            </a:r>
            <a:endParaRPr 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</p:spPr>
        <p:txBody>
          <a:bodyPr/>
          <a:lstStyle>
            <a:lvl1pPr marL="0" indent="0" latinLnBrk="0">
              <a:buNone/>
              <a:defRPr lang="zh-CN" sz="1600"/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8953E-A46A-4FD4-9B55-ECF9E85C6615}" type="datetime1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5AE8-C4E8-4034-8494-D4F192DF2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题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chemeClr val="accent5">
              <a:lumMod val="75000"/>
            </a:schemeClr>
          </a:solidFill>
        </p:spPr>
        <p:txBody>
          <a:bodyPr anchor="b"/>
          <a:lstStyle>
            <a:lvl1pPr latinLnBrk="0">
              <a:defRPr lang="zh-CN" sz="32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 latinLnBrk="0">
              <a:buNone/>
              <a:defRPr lang="zh-CN" sz="3200"/>
            </a:lvl1pPr>
            <a:lvl2pPr marL="457200" indent="0" latinLnBrk="0">
              <a:buNone/>
              <a:defRPr lang="zh-CN" sz="2800"/>
            </a:lvl2pPr>
            <a:lvl3pPr marL="914400" indent="0" latinLnBrk="0">
              <a:buNone/>
              <a:defRPr lang="zh-CN" sz="2400"/>
            </a:lvl3pPr>
            <a:lvl4pPr marL="1371600" indent="0" latinLnBrk="0">
              <a:buNone/>
              <a:defRPr lang="zh-CN" sz="2000"/>
            </a:lvl4pPr>
            <a:lvl5pPr marL="1828800" indent="0" latinLnBrk="0">
              <a:buNone/>
              <a:defRPr lang="zh-CN" sz="2000"/>
            </a:lvl5pPr>
            <a:lvl6pPr marL="2286000" indent="0" latinLnBrk="0">
              <a:buNone/>
              <a:defRPr lang="zh-CN" sz="2000"/>
            </a:lvl6pPr>
            <a:lvl7pPr marL="2743200" indent="0" latinLnBrk="0">
              <a:buNone/>
              <a:defRPr lang="zh-CN" sz="2000"/>
            </a:lvl7pPr>
            <a:lvl8pPr marL="3200400" indent="0" latinLnBrk="0">
              <a:buNone/>
              <a:defRPr lang="zh-CN" sz="2000"/>
            </a:lvl8pPr>
            <a:lvl9pPr marL="3657600" indent="0" latinLnBrk="0">
              <a:buNone/>
              <a:defRPr lang="zh-CN" sz="2000"/>
            </a:lvl9pPr>
          </a:lstStyle>
          <a:p>
            <a:r>
              <a:rPr lang="zh-CN" altLang="en-US" smtClean="0"/>
              <a:t>单击图标添加图片</a:t>
            </a:r>
            <a:endParaRPr 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</p:spPr>
        <p:txBody>
          <a:bodyPr/>
          <a:lstStyle>
            <a:lvl1pPr marL="0" indent="0" latinLnBrk="0">
              <a:buNone/>
              <a:defRPr lang="zh-CN" sz="1600"/>
            </a:lvl1pPr>
            <a:lvl2pPr marL="457200" indent="0" latinLnBrk="0">
              <a:buNone/>
              <a:defRPr lang="zh-CN" sz="1400"/>
            </a:lvl2pPr>
            <a:lvl3pPr marL="914400" indent="0" latinLnBrk="0">
              <a:buNone/>
              <a:defRPr lang="zh-CN" sz="1200"/>
            </a:lvl3pPr>
            <a:lvl4pPr marL="1371600" indent="0" latinLnBrk="0">
              <a:buNone/>
              <a:defRPr lang="zh-CN" sz="1000"/>
            </a:lvl4pPr>
            <a:lvl5pPr marL="1828800" indent="0" latinLnBrk="0">
              <a:buNone/>
              <a:defRPr lang="zh-CN" sz="1000"/>
            </a:lvl5pPr>
            <a:lvl6pPr marL="2286000" indent="0" latinLnBrk="0">
              <a:buNone/>
              <a:defRPr lang="zh-CN" sz="1000"/>
            </a:lvl6pPr>
            <a:lvl7pPr marL="2743200" indent="0" latinLnBrk="0">
              <a:buNone/>
              <a:defRPr lang="zh-CN" sz="1000"/>
            </a:lvl7pPr>
            <a:lvl8pPr marL="3200400" indent="0" latinLnBrk="0">
              <a:buNone/>
              <a:defRPr lang="zh-CN" sz="1000"/>
            </a:lvl8pPr>
            <a:lvl9pPr marL="3657600" indent="0" latinLnBrk="0">
              <a:buNone/>
              <a:defRPr lang="zh-CN"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99473-E4CE-40F7-B1C0-F226A845FB7E}" type="datetime1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5AE8-C4E8-4034-8494-D4F192DF2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dirty="0"/>
              <a:t>单击</a:t>
            </a:r>
            <a:r>
              <a:rPr lang="zh-CN" dirty="0" smtClean="0"/>
              <a:t>此处</a:t>
            </a:r>
            <a:r>
              <a:rPr lang="zh-CN" dirty="0"/>
              <a:t>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dirty="0"/>
              <a:t>单击此处编辑母版文本样式</a:t>
            </a:r>
          </a:p>
          <a:p>
            <a:pPr lvl="1"/>
            <a:r>
              <a:rPr lang="zh-CN" dirty="0"/>
              <a:t>第二级</a:t>
            </a:r>
          </a:p>
          <a:p>
            <a:pPr lvl="2"/>
            <a:r>
              <a:rPr lang="zh-CN" dirty="0"/>
              <a:t>第三级</a:t>
            </a:r>
          </a:p>
          <a:p>
            <a:pPr lvl="3"/>
            <a:r>
              <a:rPr lang="zh-CN" dirty="0"/>
              <a:t>第四级</a:t>
            </a:r>
          </a:p>
          <a:p>
            <a:pPr lvl="4"/>
            <a:r>
              <a:rPr lang="zh-CN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19596" y="0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CN" sz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3BAD2EBE-4B42-4197-B1C3-E029DBB030BC}" type="datetime1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440882" y="0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zh-CN" sz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066954" y="0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CN" sz="1200" baseline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0AEC5AE8-C4E8-4034-8494-D4F192DF2D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zh-CN" sz="4400" kern="1200" baseline="0">
          <a:solidFill>
            <a:schemeClr val="accent5">
              <a:lumMod val="75000"/>
            </a:schemeClr>
          </a:solidFill>
          <a:latin typeface="+mj-lt"/>
          <a:ea typeface="+mj-ea"/>
          <a:cs typeface="Arial Unicode MS" panose="020B0604020202020204" pitchFamily="34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spcAft>
          <a:spcPts val="600"/>
        </a:spcAft>
        <a:buFont typeface="Arial" panose="020B0604020202020204" pitchFamily="34" charset="0"/>
        <a:buChar char="•"/>
        <a:defRPr lang="zh-CN" sz="2800" kern="1200" baseline="0">
          <a:solidFill>
            <a:schemeClr val="tx1"/>
          </a:solidFill>
          <a:latin typeface="+mn-lt"/>
          <a:ea typeface="+mn-ea"/>
          <a:cs typeface="Arial Unicode MS" panose="020B0604020202020204" pitchFamily="34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spcAft>
          <a:spcPts val="600"/>
        </a:spcAft>
        <a:buFont typeface="Arial" panose="020B0604020202020204" pitchFamily="34" charset="0"/>
        <a:buChar char="•"/>
        <a:defRPr lang="zh-CN" sz="2400" kern="1200" baseline="0">
          <a:solidFill>
            <a:schemeClr val="tx1"/>
          </a:solidFill>
          <a:latin typeface="+mn-lt"/>
          <a:ea typeface="+mn-ea"/>
          <a:cs typeface="Arial Unicode MS" panose="020B0604020202020204" pitchFamily="34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spcAft>
          <a:spcPts val="600"/>
        </a:spcAft>
        <a:buFont typeface="Arial" panose="020B0604020202020204" pitchFamily="34" charset="0"/>
        <a:buChar char="•"/>
        <a:defRPr lang="zh-CN" sz="2000" kern="1200" baseline="0">
          <a:solidFill>
            <a:schemeClr val="tx1"/>
          </a:solidFill>
          <a:latin typeface="+mn-lt"/>
          <a:ea typeface="+mn-ea"/>
          <a:cs typeface="Arial Unicode MS" panose="020B0604020202020204" pitchFamily="34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spcAft>
          <a:spcPts val="600"/>
        </a:spcAft>
        <a:buFont typeface="Arial" panose="020B0604020202020204" pitchFamily="34" charset="0"/>
        <a:buChar char="•"/>
        <a:defRPr lang="zh-CN" sz="1800" kern="1200" baseline="0">
          <a:solidFill>
            <a:schemeClr val="tx1"/>
          </a:solidFill>
          <a:latin typeface="+mn-lt"/>
          <a:ea typeface="+mn-ea"/>
          <a:cs typeface="Arial Unicode MS" panose="020B0604020202020204" pitchFamily="34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spcAft>
          <a:spcPts val="600"/>
        </a:spcAft>
        <a:buFont typeface="Arial" panose="020B0604020202020204" pitchFamily="34" charset="0"/>
        <a:buChar char="•"/>
        <a:defRPr lang="zh-CN" sz="1800" kern="1200" baseline="0">
          <a:solidFill>
            <a:schemeClr val="tx1"/>
          </a:solidFill>
          <a:latin typeface="+mn-lt"/>
          <a:ea typeface="+mn-ea"/>
          <a:cs typeface="Arial Unicode MS" panose="020B0604020202020204" pitchFamily="3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C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400" dirty="0" smtClean="0"/>
              <a:t>Video </a:t>
            </a:r>
            <a:r>
              <a:rPr lang="en-US" altLang="zh-CN" sz="4400" dirty="0"/>
              <a:t>Replication and Access over Fog-based Architecture</a:t>
            </a:r>
            <a:endParaRPr lang="zh-CN" altLang="en-US" sz="36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11560" y="5085184"/>
            <a:ext cx="5029199" cy="86409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zh-CN" sz="2400" dirty="0"/>
              <a:t>Chang, </a:t>
            </a:r>
            <a:r>
              <a:rPr lang="en-US" altLang="zh-CN" sz="2400" dirty="0" smtClean="0"/>
              <a:t>Zhangyu</a:t>
            </a:r>
          </a:p>
          <a:p>
            <a:pPr>
              <a:lnSpc>
                <a:spcPct val="110000"/>
              </a:lnSpc>
            </a:pPr>
            <a:r>
              <a:rPr lang="en-US" altLang="zh-CN" sz="2400" dirty="0" smtClean="0"/>
              <a:t>Supervised by Prof. Gary Chan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5AE8-C4E8-4034-8494-D4F192DF2D2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03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/>
              <a:t> System Architecture of Fog-based Video Network</a:t>
            </a:r>
            <a:endParaRPr lang="zh-CN" altLang="en-US" sz="2800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472"/>
            <a:ext cx="5054630" cy="4351338"/>
          </a:xfr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5AE8-C4E8-4034-8494-D4F192DF2D24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436096" y="1484784"/>
            <a:ext cx="34563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Cloud Layer (</a:t>
            </a:r>
            <a:r>
              <a:rPr lang="en-US" altLang="zh-CN" b="1" dirty="0"/>
              <a:t>Level 1</a:t>
            </a:r>
            <a:r>
              <a:rPr lang="en-US" altLang="zh-CN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Push new </a:t>
            </a:r>
            <a:r>
              <a:rPr lang="en-US" altLang="zh-CN" dirty="0"/>
              <a:t>videos to the </a:t>
            </a:r>
            <a:r>
              <a:rPr lang="en-US" altLang="zh-CN" dirty="0" smtClean="0"/>
              <a:t>fog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Reduced number of servers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r>
              <a:rPr lang="en-US" altLang="zh-CN" b="1" dirty="0"/>
              <a:t>Fog </a:t>
            </a:r>
            <a:r>
              <a:rPr lang="en-US" altLang="zh-CN" b="1" dirty="0" smtClean="0"/>
              <a:t>Layer (</a:t>
            </a:r>
            <a:r>
              <a:rPr lang="en-US" altLang="zh-CN" b="1" dirty="0"/>
              <a:t>Level </a:t>
            </a:r>
            <a:r>
              <a:rPr lang="en-US" altLang="zh-CN" b="1" dirty="0" smtClean="0"/>
              <a:t>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Backbone </a:t>
            </a:r>
            <a:r>
              <a:rPr lang="en-US" altLang="zh-CN" dirty="0"/>
              <a:t>of the </a:t>
            </a:r>
            <a:r>
              <a:rPr lang="en-US" altLang="zh-CN" dirty="0" smtClean="0"/>
              <a:t>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Huge in </a:t>
            </a:r>
            <a:r>
              <a:rPr lang="en-US" altLang="zh-CN" dirty="0"/>
              <a:t>number and </a:t>
            </a:r>
            <a:r>
              <a:rPr lang="en-US" altLang="zh-CN" dirty="0" smtClean="0"/>
              <a:t>close </a:t>
            </a:r>
            <a:r>
              <a:rPr lang="en-US" altLang="zh-CN" dirty="0"/>
              <a:t>to the </a:t>
            </a:r>
            <a:r>
              <a:rPr lang="en-US" altLang="zh-CN" dirty="0" smtClean="0"/>
              <a:t>users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Owner and operator of the fog may not be same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Wired &amp; Wireless fog for all the users</a:t>
            </a:r>
          </a:p>
          <a:p>
            <a:endParaRPr lang="en-US" altLang="zh-CN" dirty="0"/>
          </a:p>
          <a:p>
            <a:r>
              <a:rPr lang="en-US" altLang="zh-CN" b="1" dirty="0" smtClean="0"/>
              <a:t>User Layer (</a:t>
            </a:r>
            <a:r>
              <a:rPr lang="en-US" altLang="zh-CN" b="1" dirty="0"/>
              <a:t>Level </a:t>
            </a:r>
            <a:r>
              <a:rPr lang="en-US" altLang="zh-CN" b="1" dirty="0" smtClean="0"/>
              <a:t>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Usually </a:t>
            </a:r>
            <a:r>
              <a:rPr lang="en-US" altLang="zh-CN" dirty="0"/>
              <a:t>get served by fog </a:t>
            </a:r>
            <a:r>
              <a:rPr lang="en-US" altLang="zh-CN" dirty="0" smtClean="0"/>
              <a:t>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Cloud as the last resort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754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Comparison: versus CDN and P2P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5AE8-C4E8-4034-8494-D4F192DF2D24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7991021" cy="3062501"/>
          </a:xfrm>
        </p:spPr>
      </p:pic>
    </p:spTree>
    <p:extLst>
      <p:ext uri="{BB962C8B-B14F-4D97-AF65-F5344CB8AC3E}">
        <p14:creationId xmlns:p14="http://schemas.microsoft.com/office/powerpoint/2010/main" val="27995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Comparison: </a:t>
            </a:r>
            <a:r>
              <a:rPr lang="en-US" altLang="zh-CN" dirty="0" smtClean="0"/>
              <a:t>Merits of Fog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5AE8-C4E8-4034-8494-D4F192DF2D24}" type="slidenum">
              <a:rPr lang="zh-CN" altLang="en-US" smtClean="0"/>
              <a:t>12</a:t>
            </a:fld>
            <a:endParaRPr lang="zh-CN" altLang="en-US"/>
          </a:p>
        </p:txBody>
      </p:sp>
      <p:graphicFrame>
        <p:nvGraphicFramePr>
          <p:cNvPr id="5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711760"/>
              </p:ext>
            </p:extLst>
          </p:nvPr>
        </p:nvGraphicFramePr>
        <p:xfrm>
          <a:off x="683568" y="1556792"/>
          <a:ext cx="7776864" cy="4680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88432"/>
                <a:gridCol w="3888432"/>
              </a:tblGrid>
              <a:tr h="719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vs CDN</a:t>
                      </a:r>
                      <a:endParaRPr lang="zh-CN" altLang="en-US" sz="2000" dirty="0" smtClean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/>
                        <a:t>vs P2P</a:t>
                      </a:r>
                      <a:endParaRPr lang="zh-CN" altLang="en-US" sz="2000" dirty="0" smtClean="0"/>
                    </a:p>
                  </a:txBody>
                  <a:tcPr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132024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Better proximity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dirty="0" smtClean="0"/>
                        <a:t>Fog device close to the</a:t>
                      </a:r>
                      <a:r>
                        <a:rPr lang="en-US" altLang="zh-CN" baseline="0" dirty="0" smtClean="0"/>
                        <a:t> users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dirty="0" smtClean="0"/>
                        <a:t>Cloud only push to some fog devices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Service guarantees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dirty="0" smtClean="0"/>
                        <a:t>Full control over fog devices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dirty="0" smtClean="0"/>
                        <a:t>Stable network connections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dirty="0" smtClean="0"/>
                        <a:t>Reduce peer churns 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132024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Reduced cost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dirty="0" smtClean="0"/>
                        <a:t>Major</a:t>
                      </a:r>
                      <a:r>
                        <a:rPr lang="en-US" altLang="zh-CN" baseline="0" dirty="0" smtClean="0"/>
                        <a:t> cost: real estate, power, cooling and human resource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dirty="0" smtClean="0"/>
                        <a:t>Do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dirty="0" smtClean="0"/>
                        <a:t>not exist on fog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Coordinated topology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dirty="0" smtClean="0"/>
                        <a:t>More manageable topology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dirty="0" smtClean="0"/>
                        <a:t>Reduce the inter-ISP traffic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dirty="0" smtClean="0"/>
                        <a:t>Better Geography-awareness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132024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User contribution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dirty="0" smtClean="0"/>
                        <a:t>Users are willing to</a:t>
                      </a:r>
                      <a:r>
                        <a:rPr lang="en-US" altLang="zh-CN" baseline="0" dirty="0" smtClean="0"/>
                        <a:t> buy fog devices for better service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baseline="0" dirty="0" smtClean="0"/>
                        <a:t>Expansion with little cost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Free-riding prevention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dirty="0" smtClean="0"/>
                        <a:t>Store</a:t>
                      </a:r>
                      <a:r>
                        <a:rPr lang="en-US" altLang="zh-CN" baseline="0" dirty="0" smtClean="0"/>
                        <a:t> the contents even the owner is </a:t>
                      </a:r>
                      <a:r>
                        <a:rPr lang="en-US" altLang="zh-CN" dirty="0" smtClean="0"/>
                        <a:t>not interested in them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dirty="0" smtClean="0"/>
                        <a:t>Owner has less</a:t>
                      </a:r>
                      <a:r>
                        <a:rPr lang="en-US" altLang="zh-CN" baseline="0" dirty="0" smtClean="0"/>
                        <a:t> turn-off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incentive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48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3779912" y="2132856"/>
            <a:ext cx="4869762" cy="2664296"/>
          </a:xfrm>
        </p:spPr>
        <p:txBody>
          <a:bodyPr>
            <a:normAutofit/>
          </a:bodyPr>
          <a:lstStyle/>
          <a:p>
            <a:pPr marL="457200" indent="-457200"/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marL="457200" indent="-457200"/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System Architecture and </a:t>
            </a:r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</a:rPr>
              <a:t>Comparison</a:t>
            </a:r>
          </a:p>
          <a:p>
            <a:pPr marL="457200" indent="-457200"/>
            <a:r>
              <a:rPr lang="en-US" altLang="zh-CN" sz="2000" b="1" dirty="0" smtClean="0"/>
              <a:t>Replication Schemes</a:t>
            </a:r>
          </a:p>
          <a:p>
            <a:pPr marL="457200" indent="-457200"/>
            <a:r>
              <a:rPr lang="en-US" altLang="zh-CN" sz="2000" dirty="0" smtClean="0"/>
              <a:t>Video </a:t>
            </a:r>
            <a:r>
              <a:rPr lang="en-US" altLang="zh-CN" sz="2000" dirty="0"/>
              <a:t>Access </a:t>
            </a:r>
            <a:r>
              <a:rPr lang="en-US" altLang="zh-CN" sz="2000" dirty="0" smtClean="0"/>
              <a:t>Schemes</a:t>
            </a:r>
            <a:endParaRPr lang="en-US" altLang="zh-CN" sz="2000" dirty="0"/>
          </a:p>
          <a:p>
            <a:pPr marL="457200" indent="-457200"/>
            <a:r>
              <a:rPr lang="en-US" altLang="zh-CN" sz="2000" dirty="0"/>
              <a:t>Case </a:t>
            </a:r>
            <a:r>
              <a:rPr lang="en-US" altLang="zh-CN" sz="2000" dirty="0" smtClean="0"/>
              <a:t>Studies</a:t>
            </a:r>
            <a:endParaRPr lang="en-US" altLang="zh-CN" sz="2000" dirty="0"/>
          </a:p>
          <a:p>
            <a:pPr marL="457200" indent="-457200"/>
            <a:r>
              <a:rPr lang="en-US" altLang="zh-CN" sz="2000" dirty="0" smtClean="0"/>
              <a:t>Conclusion and Future Directions</a:t>
            </a:r>
            <a:endParaRPr lang="zh-CN" altLang="en-US" sz="20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5AE8-C4E8-4034-8494-D4F192DF2D2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608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Replication Schemes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sz="2000" dirty="0"/>
              <a:t>Replication scheme for fog must be distributive, responsive and easy to </a:t>
            </a:r>
            <a:r>
              <a:rPr lang="en-US" altLang="zh-CN" sz="2000" dirty="0" smtClean="0"/>
              <a:t>implement</a:t>
            </a:r>
          </a:p>
          <a:p>
            <a:r>
              <a:rPr lang="en-US" altLang="zh-CN" sz="2000" dirty="0" smtClean="0"/>
              <a:t>Uncoordinated </a:t>
            </a:r>
            <a:r>
              <a:rPr lang="en-US" altLang="zh-CN" sz="2000" dirty="0"/>
              <a:t>replication </a:t>
            </a:r>
            <a:r>
              <a:rPr lang="en-US" altLang="zh-CN" sz="2000" dirty="0" smtClean="0"/>
              <a:t>schemes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Each </a:t>
            </a:r>
            <a:r>
              <a:rPr lang="en-US" altLang="zh-CN" sz="2000" dirty="0"/>
              <a:t>fog device only makes its own decision </a:t>
            </a:r>
            <a:r>
              <a:rPr lang="en-US" altLang="zh-CN" sz="2000" dirty="0" smtClean="0"/>
              <a:t>independently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Lack </a:t>
            </a:r>
            <a:r>
              <a:rPr lang="en-US" altLang="zh-CN" sz="2000" dirty="0"/>
              <a:t>global popularity </a:t>
            </a:r>
            <a:r>
              <a:rPr lang="en-US" altLang="zh-CN" sz="2000" dirty="0" smtClean="0"/>
              <a:t>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Optimality analysis relies on assumptions</a:t>
            </a:r>
          </a:p>
          <a:p>
            <a:r>
              <a:rPr lang="en-US" altLang="zh-CN" sz="2000" dirty="0" smtClean="0"/>
              <a:t>Coordinated </a:t>
            </a:r>
            <a:r>
              <a:rPr lang="en-US" altLang="zh-CN" sz="2000" dirty="0"/>
              <a:t>replication </a:t>
            </a:r>
            <a:r>
              <a:rPr lang="en-US" altLang="zh-CN" sz="2000" dirty="0" smtClean="0"/>
              <a:t>schemes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A </a:t>
            </a:r>
            <a:r>
              <a:rPr lang="en-US" altLang="zh-CN" sz="2000" dirty="0"/>
              <a:t>central server will offer global information to each fog device in some </a:t>
            </a:r>
            <a:r>
              <a:rPr lang="en-US" altLang="zh-CN" sz="2000" dirty="0" smtClean="0"/>
              <a:t>way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Push </a:t>
            </a:r>
            <a:r>
              <a:rPr lang="en-US" altLang="zh-CN" sz="2000" dirty="0"/>
              <a:t>the contents </a:t>
            </a:r>
            <a:r>
              <a:rPr lang="en-US" altLang="zh-CN" sz="2000" dirty="0" smtClean="0"/>
              <a:t>directly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May </a:t>
            </a:r>
            <a:r>
              <a:rPr lang="en-US" altLang="zh-CN" sz="2000" dirty="0"/>
              <a:t>ignore the local preference</a:t>
            </a:r>
            <a:endParaRPr lang="zh-CN" altLang="en-US" sz="20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5AE8-C4E8-4034-8494-D4F192DF2D2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33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Uncoordinated </a:t>
            </a:r>
            <a:r>
              <a:rPr lang="en-US" altLang="zh-CN" sz="3200" dirty="0" smtClean="0"/>
              <a:t>Schemes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556792"/>
            <a:ext cx="7615757" cy="4824536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000" dirty="0"/>
              <a:t>Variations of </a:t>
            </a:r>
            <a:r>
              <a:rPr lang="en-US" altLang="zh-CN" sz="2000" dirty="0" smtClean="0"/>
              <a:t>LRU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q-LRU: stores the new video content with a probability of </a:t>
            </a:r>
            <a:r>
              <a:rPr lang="en-US" altLang="zh-CN" sz="2000" i="1" dirty="0"/>
              <a:t>q</a:t>
            </a:r>
            <a:endParaRPr lang="en-US" altLang="zh-CN" sz="20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k-LRU: </a:t>
            </a:r>
            <a:r>
              <a:rPr lang="en-US" altLang="zh-CN" sz="2000" dirty="0" smtClean="0"/>
              <a:t>Storage </a:t>
            </a:r>
            <a:r>
              <a:rPr lang="en-US" altLang="zh-CN" sz="2000" dirty="0"/>
              <a:t>is divided into k hierarchical </a:t>
            </a:r>
            <a:r>
              <a:rPr lang="en-US" altLang="zh-CN" sz="2000" dirty="0" smtClean="0"/>
              <a:t>part, contents demoted step by step until removal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Better </a:t>
            </a:r>
            <a:r>
              <a:rPr lang="en-US" altLang="zh-CN" sz="2000" dirty="0"/>
              <a:t>than LRU if the video popularity </a:t>
            </a:r>
            <a:r>
              <a:rPr lang="en-US" altLang="zh-CN" sz="2000" dirty="0" smtClean="0"/>
              <a:t>distribution follows </a:t>
            </a:r>
            <a:r>
              <a:rPr lang="en-US" altLang="zh-CN" sz="2000" dirty="0"/>
              <a:t>the </a:t>
            </a:r>
            <a:r>
              <a:rPr lang="en-US" altLang="zh-CN" sz="2000" dirty="0" err="1"/>
              <a:t>Zipf’s</a:t>
            </a:r>
            <a:r>
              <a:rPr lang="en-US" altLang="zh-CN" sz="2000" dirty="0"/>
              <a:t> </a:t>
            </a:r>
            <a:r>
              <a:rPr lang="en-US" altLang="zh-CN" sz="2000" dirty="0" smtClean="0"/>
              <a:t>law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Assumptions for optimality: Poisson distribution of request &amp; stead state</a:t>
            </a:r>
          </a:p>
          <a:p>
            <a:r>
              <a:rPr lang="en-US" altLang="zh-CN" sz="2000" dirty="0"/>
              <a:t>Score-Based </a:t>
            </a:r>
            <a:r>
              <a:rPr lang="en-US" altLang="zh-CN" sz="2000" dirty="0" smtClean="0"/>
              <a:t>Schemes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Age-Based Threshold (ABT</a:t>
            </a:r>
            <a:r>
              <a:rPr lang="en-US" altLang="zh-CN" sz="2000" dirty="0" smtClean="0"/>
              <a:t>): calculate a time to live based on access frequency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Information Centric </a:t>
            </a:r>
            <a:r>
              <a:rPr lang="en-US" altLang="zh-CN" sz="2000" dirty="0" smtClean="0"/>
              <a:t>Network: video has special index, frequency based score but the recent access has higher weight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5AE8-C4E8-4034-8494-D4F192DF2D2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45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Uncoordinated Schemes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1379395"/>
              </p:ext>
            </p:extLst>
          </p:nvPr>
        </p:nvGraphicFramePr>
        <p:xfrm>
          <a:off x="395535" y="1825622"/>
          <a:ext cx="8424935" cy="3644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987"/>
                <a:gridCol w="1684987"/>
                <a:gridCol w="1684987"/>
                <a:gridCol w="1777261"/>
                <a:gridCol w="1592713"/>
              </a:tblGrid>
              <a:tr h="91114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Scheme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Objective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Parameter to optimize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Methodology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Comment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91114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LRU-based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Maximize hit probability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Video stored</a:t>
                      </a:r>
                      <a:r>
                        <a:rPr lang="en-US" altLang="zh-CN" baseline="0" dirty="0" smtClean="0"/>
                        <a:t> in the device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Poisson Approximation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Assume </a:t>
                      </a:r>
                      <a:r>
                        <a:rPr lang="en-US" altLang="zh-CN" dirty="0" err="1" smtClean="0"/>
                        <a:t>Zipf’s</a:t>
                      </a:r>
                      <a:r>
                        <a:rPr lang="en-US" altLang="zh-CN" dirty="0" smtClean="0"/>
                        <a:t> Law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91114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iProxy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Improve hit probability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Video stored</a:t>
                      </a:r>
                      <a:r>
                        <a:rPr lang="en-US" altLang="zh-CN" baseline="0" dirty="0" smtClean="0"/>
                        <a:t> in the device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Heuristics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New coding scheme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91114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Age-based</a:t>
                      </a:r>
                    </a:p>
                    <a:p>
                      <a:pPr algn="ctr"/>
                      <a:r>
                        <a:rPr lang="en-US" altLang="zh-CN" dirty="0" smtClean="0"/>
                        <a:t>Threshold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Maximize hit probability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Video lifetime</a:t>
                      </a:r>
                      <a:r>
                        <a:rPr lang="en-US" altLang="zh-CN" baseline="0" dirty="0" smtClean="0"/>
                        <a:t> in the device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Poisson Approximation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Assume </a:t>
                      </a:r>
                      <a:r>
                        <a:rPr lang="en-US" altLang="zh-CN" dirty="0" err="1" smtClean="0"/>
                        <a:t>Zipf’s</a:t>
                      </a:r>
                      <a:r>
                        <a:rPr lang="en-US" altLang="zh-CN" dirty="0" smtClean="0"/>
                        <a:t> Law</a:t>
                      </a:r>
                      <a:endParaRPr lang="zh-CN" altLang="en-US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5AE8-C4E8-4034-8494-D4F192DF2D24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39552" y="573325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Fog devices may not have enough processing power to handle all the hit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5225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Coordinated Schemes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556792"/>
            <a:ext cx="7615757" cy="4351338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Popularity-Based </a:t>
            </a:r>
            <a:r>
              <a:rPr lang="en-US" altLang="zh-CN" sz="2000" dirty="0" smtClean="0"/>
              <a:t>Schemes: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Video </a:t>
            </a:r>
            <a:r>
              <a:rPr lang="en-US" altLang="zh-CN" sz="2000" dirty="0"/>
              <a:t>content </a:t>
            </a:r>
            <a:r>
              <a:rPr lang="en-US" altLang="zh-CN" sz="2000" dirty="0" smtClean="0"/>
              <a:t>can </a:t>
            </a:r>
            <a:r>
              <a:rPr lang="en-US" altLang="zh-CN" sz="2000" dirty="0"/>
              <a:t>be proportional to the video </a:t>
            </a:r>
            <a:r>
              <a:rPr lang="en-US" altLang="zh-CN" sz="2000" dirty="0" smtClean="0"/>
              <a:t>popularity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Deficit </a:t>
            </a:r>
            <a:r>
              <a:rPr lang="en-US" altLang="zh-CN" sz="2000" dirty="0"/>
              <a:t>bandwidth performs better than proportional </a:t>
            </a:r>
            <a:r>
              <a:rPr lang="en-US" altLang="zh-CN" sz="2000" dirty="0" smtClean="0"/>
              <a:t>replication if fog devices has heterogeneous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Scheduler gives replication probability </a:t>
            </a:r>
            <a:r>
              <a:rPr lang="en-US" altLang="zh-CN" sz="2000" i="1" dirty="0" smtClean="0"/>
              <a:t>p </a:t>
            </a:r>
            <a:r>
              <a:rPr lang="en-US" altLang="zh-CN" sz="2000" dirty="0" smtClean="0"/>
              <a:t>or</a:t>
            </a:r>
            <a:r>
              <a:rPr lang="en-US" altLang="zh-CN" sz="2000" i="1" dirty="0" smtClean="0"/>
              <a:t> </a:t>
            </a:r>
            <a:r>
              <a:rPr lang="en-US" altLang="zh-CN" sz="2000" dirty="0" smtClean="0"/>
              <a:t>time to live </a:t>
            </a:r>
            <a:r>
              <a:rPr lang="en-US" altLang="zh-CN" sz="2000" i="1" dirty="0" smtClean="0"/>
              <a:t>t</a:t>
            </a:r>
            <a:r>
              <a:rPr lang="en-US" altLang="zh-CN" sz="2000" dirty="0" smtClean="0"/>
              <a:t> and </a:t>
            </a:r>
            <a:r>
              <a:rPr lang="en-US" altLang="zh-CN" sz="2000" dirty="0"/>
              <a:t>broadcast this parameter to all the fog devices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New </a:t>
            </a:r>
            <a:r>
              <a:rPr lang="en-US" altLang="zh-CN" sz="2000" dirty="0"/>
              <a:t>indices (geographic/propagation/social influence)</a:t>
            </a:r>
            <a:endParaRPr lang="en-US" altLang="zh-CN" sz="2000" dirty="0" smtClean="0"/>
          </a:p>
          <a:p>
            <a:r>
              <a:rPr lang="en-US" altLang="zh-CN" sz="2000" dirty="0"/>
              <a:t>Division of </a:t>
            </a:r>
            <a:r>
              <a:rPr lang="en-US" altLang="zh-CN" sz="2000" dirty="0" smtClean="0"/>
              <a:t>Storage: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Divide the fog storage into 2 parts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Local/global popularity &amp; PGC/UGC 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5AE8-C4E8-4034-8494-D4F192DF2D2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Coordinated Schemes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97568"/>
              </p:ext>
            </p:extLst>
          </p:nvPr>
        </p:nvGraphicFramePr>
        <p:xfrm>
          <a:off x="251520" y="1484781"/>
          <a:ext cx="8712970" cy="4834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684988"/>
                <a:gridCol w="1699388"/>
                <a:gridCol w="1785800"/>
                <a:gridCol w="1742594"/>
              </a:tblGrid>
              <a:tr h="66864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Scheme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Objective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Parameter to optimize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Methodology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Comment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66864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Global</a:t>
                      </a:r>
                      <a:r>
                        <a:rPr lang="en-US" altLang="zh-CN" baseline="0" dirty="0" smtClean="0"/>
                        <a:t> Popularity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Reduce</a:t>
                      </a:r>
                      <a:r>
                        <a:rPr lang="en-US" altLang="zh-CN" baseline="0" dirty="0" smtClean="0"/>
                        <a:t> server load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Video stored</a:t>
                      </a:r>
                      <a:r>
                        <a:rPr lang="en-US" altLang="zh-CN" baseline="0" dirty="0" smtClean="0"/>
                        <a:t> in the device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Mathematical modelling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Not</a:t>
                      </a:r>
                      <a:r>
                        <a:rPr lang="en-US" altLang="zh-CN" sz="1600" baseline="0" dirty="0" smtClean="0"/>
                        <a:t> consider bitrate/device capacity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66864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Deficit Bandwidth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Reduce</a:t>
                      </a:r>
                      <a:r>
                        <a:rPr lang="en-US" altLang="zh-CN" baseline="0" dirty="0" smtClean="0"/>
                        <a:t> server load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Video stored</a:t>
                      </a:r>
                      <a:r>
                        <a:rPr lang="en-US" altLang="zh-CN" baseline="0" dirty="0" smtClean="0"/>
                        <a:t> in the device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Mathematical modelling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aseline="0" dirty="0" smtClean="0"/>
                        <a:t>Consider device capacity</a:t>
                      </a:r>
                      <a:endParaRPr lang="zh-CN" altLang="en-US" sz="1600" dirty="0" smtClean="0"/>
                    </a:p>
                  </a:txBody>
                  <a:tcPr anchor="ctr"/>
                </a:tc>
              </a:tr>
              <a:tr h="66864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Last-mile</a:t>
                      </a:r>
                    </a:p>
                    <a:p>
                      <a:pPr algn="ctr"/>
                      <a:r>
                        <a:rPr lang="en-US" altLang="zh-CN" dirty="0" smtClean="0"/>
                        <a:t>Implementation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Reduce traffic cost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Probability</a:t>
                      </a:r>
                      <a:r>
                        <a:rPr lang="en-US" altLang="zh-CN" baseline="0" dirty="0" smtClean="0"/>
                        <a:t> to store a video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Primal-dual</a:t>
                      </a:r>
                    </a:p>
                    <a:p>
                      <a:pPr algn="ctr"/>
                      <a:r>
                        <a:rPr lang="en-US" altLang="zh-CN" dirty="0" smtClean="0"/>
                        <a:t>approach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Comprehensive</a:t>
                      </a:r>
                      <a:r>
                        <a:rPr lang="en-US" altLang="zh-CN" sz="1600" baseline="0" dirty="0" smtClean="0"/>
                        <a:t> model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66864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Social</a:t>
                      </a:r>
                      <a:r>
                        <a:rPr lang="en-US" altLang="zh-CN" baseline="0" dirty="0" smtClean="0"/>
                        <a:t> Video Index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Improve hit probability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Video</a:t>
                      </a:r>
                      <a:r>
                        <a:rPr lang="en-US" altLang="zh-CN" baseline="0" dirty="0" smtClean="0"/>
                        <a:t> indices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Heuristics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Based on measurement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66864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Division of</a:t>
                      </a:r>
                      <a:r>
                        <a:rPr lang="en-US" altLang="zh-CN" baseline="0" dirty="0" smtClean="0"/>
                        <a:t> Storage 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Maximize hit probability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Storage</a:t>
                      </a:r>
                      <a:r>
                        <a:rPr lang="en-US" altLang="zh-CN" baseline="0" dirty="0" smtClean="0"/>
                        <a:t> Division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Heuristics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Support Wired</a:t>
                      </a:r>
                      <a:r>
                        <a:rPr lang="en-US" altLang="zh-CN" sz="1600" baseline="0" dirty="0" smtClean="0"/>
                        <a:t> &amp; </a:t>
                      </a:r>
                      <a:r>
                        <a:rPr lang="en-US" altLang="zh-CN" sz="1600" dirty="0" smtClean="0"/>
                        <a:t>Wireless users</a:t>
                      </a:r>
                      <a:endParaRPr lang="zh-CN" altLang="en-US" sz="1600" dirty="0" smtClean="0"/>
                    </a:p>
                  </a:txBody>
                  <a:tcPr anchor="ctr"/>
                </a:tc>
              </a:tr>
              <a:tr h="6686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Division of</a:t>
                      </a:r>
                      <a:r>
                        <a:rPr lang="en-US" altLang="zh-CN" baseline="0" dirty="0" smtClean="0"/>
                        <a:t> Storage 2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Maximize</a:t>
                      </a:r>
                      <a:r>
                        <a:rPr lang="en-US" altLang="zh-CN" baseline="0" dirty="0" smtClean="0"/>
                        <a:t> social welfare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Storage</a:t>
                      </a:r>
                      <a:r>
                        <a:rPr lang="en-US" altLang="zh-CN" baseline="0" dirty="0" smtClean="0"/>
                        <a:t> Division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Supermodular</a:t>
                      </a:r>
                      <a:endParaRPr lang="en-US" altLang="zh-CN" dirty="0" smtClean="0"/>
                    </a:p>
                    <a:p>
                      <a:pPr algn="ctr"/>
                      <a:r>
                        <a:rPr lang="en-US" altLang="zh-CN" dirty="0" smtClean="0"/>
                        <a:t>game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Support</a:t>
                      </a:r>
                      <a:r>
                        <a:rPr lang="en-US" altLang="zh-CN" baseline="0" dirty="0" smtClean="0"/>
                        <a:t> social video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5AE8-C4E8-4034-8494-D4F192DF2D2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9289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3779912" y="2132856"/>
            <a:ext cx="4869762" cy="2664296"/>
          </a:xfrm>
        </p:spPr>
        <p:txBody>
          <a:bodyPr>
            <a:normAutofit/>
          </a:bodyPr>
          <a:lstStyle/>
          <a:p>
            <a:pPr marL="457200" indent="-457200"/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marL="457200" indent="-457200"/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System Architecture and </a:t>
            </a:r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</a:rPr>
              <a:t>Comparison</a:t>
            </a:r>
          </a:p>
          <a:p>
            <a:pPr marL="457200" indent="-457200"/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</a:rPr>
              <a:t>Replication Schemes</a:t>
            </a:r>
          </a:p>
          <a:p>
            <a:pPr marL="457200" indent="-457200"/>
            <a:r>
              <a:rPr lang="en-US" altLang="zh-CN" sz="2000" b="1" dirty="0" smtClean="0"/>
              <a:t>Video </a:t>
            </a:r>
            <a:r>
              <a:rPr lang="en-US" altLang="zh-CN" sz="2000" b="1" dirty="0"/>
              <a:t>Access </a:t>
            </a:r>
            <a:r>
              <a:rPr lang="en-US" altLang="zh-CN" sz="2000" b="1" dirty="0" smtClean="0"/>
              <a:t>Schemes</a:t>
            </a:r>
            <a:endParaRPr lang="en-US" altLang="zh-CN" sz="2000" b="1" dirty="0"/>
          </a:p>
          <a:p>
            <a:pPr marL="457200" indent="-457200"/>
            <a:r>
              <a:rPr lang="en-US" altLang="zh-CN" sz="2000" dirty="0"/>
              <a:t>Case </a:t>
            </a:r>
            <a:r>
              <a:rPr lang="en-US" altLang="zh-CN" sz="2000" dirty="0" smtClean="0"/>
              <a:t>Studies</a:t>
            </a:r>
            <a:endParaRPr lang="en-US" altLang="zh-CN" sz="2000" dirty="0"/>
          </a:p>
          <a:p>
            <a:pPr marL="457200" indent="-457200"/>
            <a:r>
              <a:rPr lang="en-US" altLang="zh-CN" sz="2000" dirty="0" smtClean="0"/>
              <a:t>Conclusion and Future Directions</a:t>
            </a:r>
            <a:endParaRPr lang="zh-CN" altLang="en-US" sz="20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5AE8-C4E8-4034-8494-D4F192DF2D2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6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3779912" y="2132856"/>
            <a:ext cx="4869762" cy="2664296"/>
          </a:xfrm>
        </p:spPr>
        <p:txBody>
          <a:bodyPr>
            <a:normAutofit/>
          </a:bodyPr>
          <a:lstStyle/>
          <a:p>
            <a:pPr marL="457200" indent="-457200"/>
            <a:r>
              <a:rPr lang="en-US" altLang="zh-CN" sz="2000" b="1" dirty="0"/>
              <a:t>Introduction</a:t>
            </a:r>
          </a:p>
          <a:p>
            <a:pPr marL="457200" indent="-457200"/>
            <a:r>
              <a:rPr lang="en-US" altLang="zh-CN" sz="2000" dirty="0"/>
              <a:t>System Architecture and </a:t>
            </a:r>
            <a:r>
              <a:rPr lang="en-US" altLang="zh-CN" sz="2000" dirty="0" smtClean="0"/>
              <a:t>Comparison</a:t>
            </a:r>
          </a:p>
          <a:p>
            <a:pPr marL="457200" indent="-457200"/>
            <a:r>
              <a:rPr lang="en-US" altLang="zh-CN" sz="2000" dirty="0" smtClean="0"/>
              <a:t>Replication Schemes</a:t>
            </a:r>
          </a:p>
          <a:p>
            <a:pPr marL="457200" indent="-457200"/>
            <a:r>
              <a:rPr lang="en-US" altLang="zh-CN" sz="2000" dirty="0" smtClean="0"/>
              <a:t>Video </a:t>
            </a:r>
            <a:r>
              <a:rPr lang="en-US" altLang="zh-CN" sz="2000" dirty="0"/>
              <a:t>Access </a:t>
            </a:r>
            <a:r>
              <a:rPr lang="en-US" altLang="zh-CN" sz="2000" dirty="0" smtClean="0"/>
              <a:t>Schemes</a:t>
            </a:r>
            <a:endParaRPr lang="en-US" altLang="zh-CN" sz="2000" dirty="0"/>
          </a:p>
          <a:p>
            <a:pPr marL="457200" indent="-457200"/>
            <a:r>
              <a:rPr lang="en-US" altLang="zh-CN" sz="2000" dirty="0"/>
              <a:t>Case </a:t>
            </a:r>
            <a:r>
              <a:rPr lang="en-US" altLang="zh-CN" sz="2000" dirty="0" smtClean="0"/>
              <a:t>Studies</a:t>
            </a:r>
            <a:endParaRPr lang="en-US" altLang="zh-CN" sz="2000" dirty="0"/>
          </a:p>
          <a:p>
            <a:pPr marL="457200" indent="-457200"/>
            <a:r>
              <a:rPr lang="en-US" altLang="zh-CN" sz="2000" dirty="0" smtClean="0"/>
              <a:t>Conclusion and Future Directions</a:t>
            </a:r>
            <a:endParaRPr lang="zh-CN" altLang="en-US" sz="20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5AE8-C4E8-4034-8494-D4F192DF2D2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36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Video Access Schemes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11560" y="1628800"/>
            <a:ext cx="7615757" cy="4351338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Video access decision is critical to effectively utilize fog network resources and avoid network </a:t>
            </a:r>
            <a:r>
              <a:rPr lang="en-US" altLang="zh-CN" sz="2000" dirty="0" smtClean="0"/>
              <a:t>congestion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Multiple </a:t>
            </a:r>
            <a:r>
              <a:rPr lang="en-US" altLang="zh-CN" sz="2000" dirty="0"/>
              <a:t>replications for the same video content in several fog </a:t>
            </a:r>
            <a:r>
              <a:rPr lang="en-US" altLang="zh-CN" sz="2000" dirty="0" smtClean="0"/>
              <a:t>devices</a:t>
            </a:r>
          </a:p>
          <a:p>
            <a:pPr indent="0"/>
            <a:r>
              <a:rPr lang="en-US" altLang="zh-CN" sz="2000" dirty="0" smtClean="0"/>
              <a:t>Huge size </a:t>
            </a:r>
            <a:r>
              <a:rPr lang="en-US" altLang="zh-CN" sz="2000" dirty="0"/>
              <a:t>of the problem to optimize the whole </a:t>
            </a:r>
            <a:r>
              <a:rPr lang="en-US" altLang="zh-CN" sz="2000" dirty="0" smtClean="0"/>
              <a:t>network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Number </a:t>
            </a:r>
            <a:r>
              <a:rPr lang="en-US" altLang="zh-CN" sz="2000" dirty="0"/>
              <a:t>of both the videos and fog devices are </a:t>
            </a:r>
            <a:r>
              <a:rPr lang="en-US" altLang="zh-CN" sz="2000" dirty="0" smtClean="0"/>
              <a:t>huge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Facility </a:t>
            </a:r>
            <a:r>
              <a:rPr lang="en-US" altLang="zh-CN" sz="2000" dirty="0"/>
              <a:t>Location Problem: </a:t>
            </a:r>
            <a:r>
              <a:rPr lang="en-US" altLang="zh-CN" sz="2000" dirty="0" smtClean="0"/>
              <a:t>NP-complete</a:t>
            </a:r>
          </a:p>
          <a:p>
            <a:pPr indent="0"/>
            <a:r>
              <a:rPr lang="en-US" altLang="zh-CN" sz="2000" dirty="0" smtClean="0"/>
              <a:t>Effectively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Reduce </a:t>
            </a:r>
            <a:r>
              <a:rPr lang="en-US" altLang="zh-CN" sz="2000" dirty="0"/>
              <a:t>the problem </a:t>
            </a:r>
            <a:r>
              <a:rPr lang="en-US" altLang="zh-CN" sz="2000" dirty="0" smtClean="0"/>
              <a:t>size (clustering/ divide and conquer)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Find </a:t>
            </a:r>
            <a:r>
              <a:rPr lang="en-US" altLang="zh-CN" sz="2000" dirty="0"/>
              <a:t>the approximation algorithms</a:t>
            </a:r>
            <a:endParaRPr lang="zh-CN" altLang="en-US" sz="20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5AE8-C4E8-4034-8494-D4F192DF2D2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86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Wired User</a:t>
            </a:r>
            <a:endParaRPr lang="zh-CN" altLang="en-US" dirty="0"/>
          </a:p>
        </p:txBody>
      </p: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2" y="1772816"/>
            <a:ext cx="5657649" cy="4351338"/>
          </a:xfr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5AE8-C4E8-4034-8494-D4F192DF2D24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749296" y="1502509"/>
            <a:ext cx="33843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Thousands of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NP-hard in </a:t>
            </a:r>
            <a:r>
              <a:rPr lang="en-US" altLang="zh-CN" dirty="0" smtClean="0"/>
              <a:t>nature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Divide </a:t>
            </a:r>
            <a:r>
              <a:rPr lang="en-US" altLang="zh-CN" dirty="0"/>
              <a:t>and </a:t>
            </a:r>
            <a:r>
              <a:rPr lang="en-US" altLang="zh-CN" dirty="0" smtClean="0"/>
              <a:t>conquer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Brutal force for small-scale</a:t>
            </a:r>
          </a:p>
          <a:p>
            <a:r>
              <a:rPr lang="en-US" altLang="zh-CN" dirty="0"/>
              <a:t>Clustering </a:t>
            </a:r>
            <a:r>
              <a:rPr lang="en-US" altLang="zh-CN" dirty="0" smtClean="0"/>
              <a:t>Methods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Geographic location/ISP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Similarity of popularity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Auction-based method with each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MCMF problem for inter-region traffic</a:t>
            </a:r>
          </a:p>
          <a:p>
            <a:r>
              <a:rPr lang="en-US" altLang="zh-CN" dirty="0"/>
              <a:t>Game Theory </a:t>
            </a:r>
            <a:r>
              <a:rPr lang="en-US" altLang="zh-CN" dirty="0" smtClean="0"/>
              <a:t>Approaches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Between device owners &amp; operators (</a:t>
            </a:r>
            <a:r>
              <a:rPr lang="en-US" altLang="zh-CN" dirty="0" err="1"/>
              <a:t>Stackelberg</a:t>
            </a:r>
            <a:r>
              <a:rPr lang="en-US" altLang="zh-CN" dirty="0"/>
              <a:t> Game</a:t>
            </a:r>
            <a:r>
              <a:rPr lang="en-US" altLang="zh-CN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Between </a:t>
            </a:r>
            <a:r>
              <a:rPr lang="en-US" altLang="zh-CN" dirty="0"/>
              <a:t>social friends (</a:t>
            </a:r>
            <a:r>
              <a:rPr lang="en-US" altLang="zh-CN" dirty="0" err="1"/>
              <a:t>supermodular</a:t>
            </a:r>
            <a:r>
              <a:rPr lang="en-US" altLang="zh-CN" dirty="0"/>
              <a:t> game)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604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Wired User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289091"/>
              </p:ext>
            </p:extLst>
          </p:nvPr>
        </p:nvGraphicFramePr>
        <p:xfrm>
          <a:off x="395536" y="1556792"/>
          <a:ext cx="8496945" cy="4752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389"/>
                <a:gridCol w="1699389"/>
                <a:gridCol w="1699389"/>
                <a:gridCol w="1699389"/>
                <a:gridCol w="1699389"/>
              </a:tblGrid>
              <a:tr h="95050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Scheme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Objective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Parameter to optimize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Methodology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Comment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95050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Cluster fog devices 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Reduce server</a:t>
                      </a:r>
                      <a:r>
                        <a:rPr lang="en-US" altLang="zh-CN" baseline="0" dirty="0" smtClean="0"/>
                        <a:t> load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How to partition</a:t>
                      </a:r>
                      <a:r>
                        <a:rPr lang="en-US" altLang="zh-CN" sz="1600" baseline="0" dirty="0" smtClean="0"/>
                        <a:t> fog devices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Sampling</a:t>
                      </a:r>
                      <a:r>
                        <a:rPr lang="en-US" altLang="zh-CN" sz="1600" baseline="0" dirty="0" smtClean="0"/>
                        <a:t> &amp; greedy algorithm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Based on measurement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9505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Cluster fog devices 2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Reduce server</a:t>
                      </a:r>
                      <a:r>
                        <a:rPr lang="en-US" altLang="zh-CN" baseline="0" dirty="0" smtClean="0"/>
                        <a:t> load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Traffic between clusters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Linear</a:t>
                      </a:r>
                      <a:r>
                        <a:rPr lang="en-US" altLang="zh-CN" sz="1600" baseline="0" dirty="0" smtClean="0"/>
                        <a:t> programing &amp; </a:t>
                      </a:r>
                      <a:r>
                        <a:rPr lang="en-US" altLang="zh-CN" sz="1600" dirty="0" smtClean="0"/>
                        <a:t>Heuristics</a:t>
                      </a:r>
                      <a:r>
                        <a:rPr lang="en-US" altLang="zh-CN" baseline="0" dirty="0" smtClean="0"/>
                        <a:t> 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 schemes</a:t>
                      </a:r>
                      <a:r>
                        <a:rPr lang="en-US" altLang="zh-CN" sz="1600" baseline="0" dirty="0" smtClean="0"/>
                        <a:t> can be combined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95050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Game theory</a:t>
                      </a:r>
                      <a:r>
                        <a:rPr lang="en-US" altLang="zh-CN" baseline="0" dirty="0" smtClean="0"/>
                        <a:t> approach 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Total revenue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Price to use a fog device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 </a:t>
                      </a:r>
                      <a:r>
                        <a:rPr lang="en-US" altLang="zh-CN" dirty="0" err="1" smtClean="0"/>
                        <a:t>Stackelberg</a:t>
                      </a:r>
                      <a:r>
                        <a:rPr lang="en-US" altLang="zh-CN" dirty="0" smtClean="0"/>
                        <a:t> Game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Fog</a:t>
                      </a:r>
                      <a:r>
                        <a:rPr lang="en-US" altLang="zh-CN" baseline="0" dirty="0" smtClean="0"/>
                        <a:t> owner and CP can cooperate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9505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Game theory</a:t>
                      </a:r>
                      <a:r>
                        <a:rPr lang="en-US" altLang="zh-CN" baseline="0" dirty="0" smtClean="0"/>
                        <a:t> approach 2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Maximize</a:t>
                      </a:r>
                      <a:r>
                        <a:rPr lang="en-US" altLang="zh-CN" baseline="0" dirty="0" smtClean="0"/>
                        <a:t> social welfare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From</a:t>
                      </a:r>
                      <a:r>
                        <a:rPr lang="en-US" altLang="zh-CN" sz="1400" baseline="0" dirty="0" smtClean="0"/>
                        <a:t> which friend to get video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Supermodular</a:t>
                      </a:r>
                      <a:endParaRPr lang="en-US" altLang="zh-CN" dirty="0" smtClean="0"/>
                    </a:p>
                    <a:p>
                      <a:pPr algn="ctr"/>
                      <a:r>
                        <a:rPr lang="en-US" altLang="zh-CN" dirty="0" smtClean="0"/>
                        <a:t>game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Assume</a:t>
                      </a:r>
                      <a:r>
                        <a:rPr lang="en-US" altLang="zh-CN" baseline="0" dirty="0" smtClean="0"/>
                        <a:t> friends share videos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5AE8-C4E8-4034-8494-D4F192DF2D2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2982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Wireless Users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5984220" cy="4351338"/>
          </a:xfr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5AE8-C4E8-4034-8494-D4F192DF2D24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759624" y="1566138"/>
            <a:ext cx="33843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Joint </a:t>
            </a:r>
            <a:r>
              <a:rPr lang="en-US" altLang="zh-CN" dirty="0"/>
              <a:t>optimization of the replication and access </a:t>
            </a:r>
            <a:r>
              <a:rPr lang="en-US" altLang="zh-CN" dirty="0" smtClean="0"/>
              <a:t>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User may covered by multiple base stations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Relative small problem size</a:t>
            </a:r>
          </a:p>
          <a:p>
            <a:r>
              <a:rPr lang="en-US" altLang="zh-CN" dirty="0"/>
              <a:t>Approximation </a:t>
            </a:r>
            <a:r>
              <a:rPr lang="en-US" altLang="zh-CN" dirty="0" smtClean="0"/>
              <a:t>Algorithm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Facility </a:t>
            </a:r>
            <a:r>
              <a:rPr lang="en-US" altLang="zh-CN" dirty="0"/>
              <a:t>location </a:t>
            </a:r>
            <a:r>
              <a:rPr lang="en-US" altLang="zh-CN" dirty="0" smtClean="0"/>
              <a:t>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Cluster </a:t>
            </a:r>
            <a:r>
              <a:rPr lang="en-US" altLang="zh-CN" dirty="0"/>
              <a:t>user </a:t>
            </a:r>
            <a:r>
              <a:rPr lang="en-US" altLang="zh-CN" dirty="0" smtClean="0"/>
              <a:t>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Randomized method if user preference differs not much</a:t>
            </a:r>
          </a:p>
          <a:p>
            <a:r>
              <a:rPr lang="en-US" altLang="zh-CN" dirty="0"/>
              <a:t>Mathematical </a:t>
            </a:r>
            <a:r>
              <a:rPr lang="en-US" altLang="zh-CN" dirty="0" smtClean="0"/>
              <a:t>Programming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Allowing use has probability to get the video from different base stations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Use network coding to bypass the NP-hardness of integer linear programming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964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Wireless Users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14334"/>
              </p:ext>
            </p:extLst>
          </p:nvPr>
        </p:nvGraphicFramePr>
        <p:xfrm>
          <a:off x="395535" y="1556789"/>
          <a:ext cx="8352930" cy="4903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586"/>
                <a:gridCol w="1670586"/>
                <a:gridCol w="1670586"/>
                <a:gridCol w="1670586"/>
                <a:gridCol w="1670586"/>
              </a:tblGrid>
              <a:tr h="81609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Scheme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Objective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Parameter to optimize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Methodology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Comment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81609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JRC-UR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Minimize server load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Replication</a:t>
                      </a:r>
                      <a:r>
                        <a:rPr lang="en-US" altLang="zh-CN" baseline="0" dirty="0" smtClean="0"/>
                        <a:t> &amp; Access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Approximation of LBS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Approximation ratio given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81609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BS assisted D2D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Minimize server load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Replication</a:t>
                      </a:r>
                      <a:r>
                        <a:rPr lang="en-US" altLang="zh-CN" baseline="0" dirty="0" smtClean="0"/>
                        <a:t> &amp; Access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Monte Carlo optimization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Heuristics</a:t>
                      </a:r>
                      <a:r>
                        <a:rPr lang="en-US" altLang="zh-CN" baseline="0" dirty="0" smtClean="0"/>
                        <a:t> </a:t>
                      </a:r>
                      <a:endParaRPr lang="zh-CN" altLang="en-US" dirty="0" smtClean="0"/>
                    </a:p>
                    <a:p>
                      <a:pPr algn="ctr"/>
                      <a:r>
                        <a:rPr lang="en-US" altLang="zh-CN" dirty="0" smtClean="0"/>
                        <a:t>in</a:t>
                      </a:r>
                      <a:r>
                        <a:rPr lang="en-US" altLang="zh-CN" baseline="0" dirty="0" smtClean="0"/>
                        <a:t> nature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81609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AP deployment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Minimize server load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Fog</a:t>
                      </a:r>
                      <a:r>
                        <a:rPr lang="en-US" altLang="zh-CN" baseline="0" dirty="0" smtClean="0"/>
                        <a:t> device deployment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Integer</a:t>
                      </a:r>
                      <a:r>
                        <a:rPr lang="en-US" altLang="zh-CN" baseline="0" dirty="0" smtClean="0"/>
                        <a:t> linear programming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With</a:t>
                      </a:r>
                      <a:r>
                        <a:rPr lang="en-US" altLang="zh-CN" baseline="0" dirty="0" smtClean="0"/>
                        <a:t> a greedy </a:t>
                      </a:r>
                      <a:r>
                        <a:rPr lang="en-US" altLang="zh-CN" sz="1800" dirty="0" smtClean="0"/>
                        <a:t>heuristics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81609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An</a:t>
                      </a:r>
                      <a:r>
                        <a:rPr lang="en-US" altLang="zh-CN" baseline="0" dirty="0" smtClean="0"/>
                        <a:t> online algorithm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Minimize server load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Replication</a:t>
                      </a:r>
                      <a:r>
                        <a:rPr lang="en-US" altLang="zh-CN" baseline="0" dirty="0" smtClean="0"/>
                        <a:t> &amp; Access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Convex programming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Allow user to access many APs</a:t>
                      </a:r>
                      <a:endParaRPr lang="zh-CN" altLang="en-US" sz="1600" dirty="0"/>
                    </a:p>
                  </a:txBody>
                  <a:tcPr anchor="ctr"/>
                </a:tc>
              </a:tr>
              <a:tr h="816091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FemtoCaching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Minimize server load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Replication</a:t>
                      </a:r>
                      <a:r>
                        <a:rPr lang="en-US" altLang="zh-CN" baseline="0" dirty="0" smtClean="0"/>
                        <a:t> &amp; Access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Linear Programming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Use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dirty="0" smtClean="0"/>
                        <a:t>coded content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5AE8-C4E8-4034-8494-D4F192DF2D2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818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3779912" y="2132856"/>
            <a:ext cx="4869762" cy="2664296"/>
          </a:xfrm>
        </p:spPr>
        <p:txBody>
          <a:bodyPr>
            <a:normAutofit/>
          </a:bodyPr>
          <a:lstStyle/>
          <a:p>
            <a:pPr marL="457200" indent="-457200"/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marL="457200" indent="-457200"/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System Architecture and </a:t>
            </a:r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</a:rPr>
              <a:t>Comparison</a:t>
            </a:r>
          </a:p>
          <a:p>
            <a:pPr marL="457200" indent="-457200"/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</a:rPr>
              <a:t>Replication Schemes</a:t>
            </a:r>
          </a:p>
          <a:p>
            <a:pPr marL="457200" indent="-457200"/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</a:rPr>
              <a:t>Video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Access </a:t>
            </a:r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</a:rPr>
              <a:t>Schemes</a:t>
            </a:r>
            <a:endParaRPr lang="en-US" altLang="zh-CN" sz="20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/>
            <a:r>
              <a:rPr lang="en-US" altLang="zh-CN" sz="2000" b="1" dirty="0"/>
              <a:t>Case </a:t>
            </a:r>
            <a:r>
              <a:rPr lang="en-US" altLang="zh-CN" sz="2000" b="1" dirty="0" smtClean="0"/>
              <a:t>Studies</a:t>
            </a:r>
            <a:endParaRPr lang="en-US" altLang="zh-CN" sz="2000" b="1" dirty="0"/>
          </a:p>
          <a:p>
            <a:pPr marL="457200" indent="-457200"/>
            <a:r>
              <a:rPr lang="en-US" altLang="zh-CN" sz="2000" dirty="0" smtClean="0"/>
              <a:t>Conclusion and Future Directions</a:t>
            </a:r>
            <a:endParaRPr lang="zh-CN" altLang="en-US" sz="20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5AE8-C4E8-4034-8494-D4F192DF2D24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6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i="1" dirty="0" err="1"/>
              <a:t>Youku</a:t>
            </a:r>
            <a:r>
              <a:rPr lang="en-US" altLang="zh-CN" dirty="0"/>
              <a:t>: CDN Based on Smart Routers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81492"/>
            <a:ext cx="5643994" cy="4351338"/>
          </a:xfrm>
        </p:spPr>
      </p:pic>
      <p:sp>
        <p:nvSpPr>
          <p:cNvPr id="5" name="TextBox 4"/>
          <p:cNvSpPr txBox="1"/>
          <p:nvPr/>
        </p:nvSpPr>
        <p:spPr>
          <a:xfrm>
            <a:off x="5796136" y="1700808"/>
            <a:ext cx="33259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Peer </a:t>
            </a:r>
            <a:r>
              <a:rPr lang="en-US" altLang="zh-CN" dirty="0"/>
              <a:t>Video CDN </a:t>
            </a:r>
            <a:r>
              <a:rPr lang="en-US" altLang="zh-CN" dirty="0" smtClean="0"/>
              <a:t>based on </a:t>
            </a:r>
            <a:r>
              <a:rPr lang="en-US" altLang="zh-CN" dirty="0"/>
              <a:t>Smart-routers </a:t>
            </a:r>
            <a:r>
              <a:rPr lang="en-US" altLang="zh-CN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Subsidized smart-routers</a:t>
            </a:r>
            <a:endParaRPr lang="en-US" altLang="zh-CN" dirty="0"/>
          </a:p>
          <a:p>
            <a:r>
              <a:rPr lang="en-US" altLang="zh-CN" dirty="0" smtClean="0"/>
              <a:t>Centralized coordinating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4 kinds of servers to manage the smart routers</a:t>
            </a:r>
            <a:endParaRPr lang="en-US" altLang="zh-CN" dirty="0" smtClean="0"/>
          </a:p>
          <a:p>
            <a:r>
              <a:rPr lang="en-US" altLang="zh-CN" dirty="0"/>
              <a:t>Combining caching with </a:t>
            </a:r>
            <a:r>
              <a:rPr lang="en-US" altLang="zh-CN" dirty="0" smtClean="0"/>
              <a:t>recommendation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Push and store home page contents (73%)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Push </a:t>
            </a:r>
            <a:r>
              <a:rPr lang="en-US" altLang="zh-CN" dirty="0"/>
              <a:t>between 0 and 3 </a:t>
            </a:r>
            <a:r>
              <a:rPr lang="en-US" altLang="zh-CN" dirty="0" smtClean="0"/>
              <a:t>A.M. (daily pattern)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Do not care about local popularity</a:t>
            </a:r>
          </a:p>
          <a:p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5AE8-C4E8-4034-8494-D4F192DF2D24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49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800" i="1" dirty="0"/>
              <a:t>Thunder Crystal</a:t>
            </a:r>
            <a:r>
              <a:rPr lang="en-US" altLang="zh-CN" sz="2800" dirty="0"/>
              <a:t>: 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/>
              <a:t>Crowd-sourcing </a:t>
            </a:r>
            <a:r>
              <a:rPr lang="en-US" altLang="zh-CN" sz="2800" dirty="0"/>
              <a:t>Content Distribution</a:t>
            </a:r>
            <a:endParaRPr lang="zh-CN" altLang="en-US" sz="2800" dirty="0"/>
          </a:p>
        </p:txBody>
      </p:sp>
      <p:pic>
        <p:nvPicPr>
          <p:cNvPr id="2" name="内容占位符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9" y="1772816"/>
            <a:ext cx="5595894" cy="4351338"/>
          </a:xfrm>
        </p:spPr>
      </p:pic>
      <p:sp>
        <p:nvSpPr>
          <p:cNvPr id="3" name="TextBox 2"/>
          <p:cNvSpPr txBox="1"/>
          <p:nvPr/>
        </p:nvSpPr>
        <p:spPr>
          <a:xfrm>
            <a:off x="5888147" y="1707595"/>
            <a:ext cx="3131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Crowdsourcing </a:t>
            </a:r>
            <a:r>
              <a:rPr lang="en-US" altLang="zh-CN" dirty="0"/>
              <a:t>Content </a:t>
            </a:r>
            <a:r>
              <a:rPr lang="en-US" altLang="zh-CN" dirty="0" smtClean="0"/>
              <a:t>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Crowdsourcing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Device owner get monetary return</a:t>
            </a:r>
          </a:p>
          <a:p>
            <a:r>
              <a:rPr lang="en-US" altLang="zh-CN" dirty="0" smtClean="0"/>
              <a:t>Central Managed Pushing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Push new content for content provider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Fixed cloud serve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Popularity decays exponentially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Indiscriminate policy</a:t>
            </a:r>
          </a:p>
          <a:p>
            <a:r>
              <a:rPr lang="en-US" altLang="zh-CN" dirty="0" smtClean="0"/>
              <a:t>Random </a:t>
            </a:r>
            <a:r>
              <a:rPr lang="en-US" altLang="zh-CN" dirty="0"/>
              <a:t>user </a:t>
            </a:r>
            <a:r>
              <a:rPr lang="en-US" altLang="zh-CN" dirty="0" smtClean="0"/>
              <a:t>access scheme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No geography awareness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5AE8-C4E8-4034-8494-D4F192DF2D24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78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3779912" y="2132856"/>
            <a:ext cx="4869762" cy="2664296"/>
          </a:xfrm>
        </p:spPr>
        <p:txBody>
          <a:bodyPr>
            <a:normAutofit/>
          </a:bodyPr>
          <a:lstStyle/>
          <a:p>
            <a:pPr marL="457200" indent="-457200"/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marL="457200" indent="-457200"/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System Architecture and </a:t>
            </a:r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</a:rPr>
              <a:t>Comparison</a:t>
            </a:r>
          </a:p>
          <a:p>
            <a:pPr marL="457200" indent="-457200"/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</a:rPr>
              <a:t>Replication Schemes</a:t>
            </a:r>
          </a:p>
          <a:p>
            <a:pPr marL="457200" indent="-457200"/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</a:rPr>
              <a:t>Video </a:t>
            </a: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Access </a:t>
            </a:r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</a:rPr>
              <a:t>Schemes</a:t>
            </a:r>
            <a:endParaRPr lang="en-US" altLang="zh-CN" sz="20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/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Case </a:t>
            </a:r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</a:rPr>
              <a:t>Studies</a:t>
            </a:r>
            <a:endParaRPr lang="en-US" altLang="zh-CN" sz="20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/>
            <a:r>
              <a:rPr lang="en-US" altLang="zh-CN" sz="2000" b="1" dirty="0" smtClean="0"/>
              <a:t>Conclusion and Future Directions</a:t>
            </a:r>
            <a:endParaRPr lang="zh-CN" altLang="en-US" sz="2000" b="1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5AE8-C4E8-4034-8494-D4F192DF2D24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76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611560" y="1556792"/>
            <a:ext cx="7615757" cy="4351338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000" dirty="0" smtClean="0"/>
              <a:t>Fog-based content distribution: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Low </a:t>
            </a:r>
            <a:r>
              <a:rPr lang="en-US" altLang="zh-CN" sz="2000" dirty="0"/>
              <a:t>operation cost and better </a:t>
            </a:r>
            <a:r>
              <a:rPr lang="en-US" altLang="zh-CN" sz="2000" dirty="0" smtClean="0"/>
              <a:t>quality-of-service</a:t>
            </a:r>
          </a:p>
          <a:p>
            <a:r>
              <a:rPr lang="en-US" altLang="zh-CN" sz="2000" dirty="0" smtClean="0"/>
              <a:t>Replication: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Uncoordinated: simple but no global popularity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Coordinated: popularity aware but no preference</a:t>
            </a:r>
          </a:p>
          <a:p>
            <a:pPr indent="0"/>
            <a:r>
              <a:rPr lang="en-US" altLang="zh-CN" sz="2000" dirty="0" smtClean="0"/>
              <a:t>Video Access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Wired user: divide users into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Wireless user: jointly optimize replication &amp; access</a:t>
            </a:r>
          </a:p>
          <a:p>
            <a:pPr indent="0"/>
            <a:r>
              <a:rPr lang="en-US" altLang="zh-CN" sz="2000" dirty="0" smtClean="0"/>
              <a:t>Case Studies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altLang="zh-CN" sz="2000" dirty="0" err="1" smtClean="0"/>
              <a:t>Youku</a:t>
            </a:r>
            <a:r>
              <a:rPr lang="en-US" altLang="zh-CN" sz="2000" dirty="0" smtClean="0"/>
              <a:t>: combining pushing with recommendation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Thunder: crowdsourcing with random pushing and access</a:t>
            </a:r>
            <a:endParaRPr lang="en-US" altLang="zh-CN" dirty="0"/>
          </a:p>
          <a:p>
            <a:pPr indent="0"/>
            <a:endParaRPr lang="en-US" altLang="zh-CN" sz="2000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5AE8-C4E8-4034-8494-D4F192DF2D24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57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Impact of Video Traffic on Internet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611560" y="1628800"/>
            <a:ext cx="7615757" cy="4351338"/>
          </a:xfrm>
        </p:spPr>
        <p:txBody>
          <a:bodyPr>
            <a:normAutofit lnSpcReduction="10000"/>
          </a:bodyPr>
          <a:lstStyle/>
          <a:p>
            <a:r>
              <a:rPr lang="en-US" altLang="zh-CN" sz="2000" dirty="0"/>
              <a:t>Video contributes to most of the internet </a:t>
            </a:r>
            <a:r>
              <a:rPr lang="en-US" altLang="zh-CN" sz="2000" dirty="0" smtClean="0"/>
              <a:t>traffic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/>
              <a:t>the weight is continuously </a:t>
            </a:r>
            <a:r>
              <a:rPr lang="en-US" altLang="zh-CN" sz="2000" dirty="0" smtClean="0"/>
              <a:t>increasing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73% </a:t>
            </a:r>
            <a:r>
              <a:rPr lang="en-US" altLang="zh-CN" sz="2000" dirty="0"/>
              <a:t>in </a:t>
            </a:r>
            <a:r>
              <a:rPr lang="en-US" altLang="zh-CN" sz="2000" dirty="0" smtClean="0"/>
              <a:t>2016 / 82% by 2021 (estimated)</a:t>
            </a:r>
          </a:p>
          <a:p>
            <a:pPr indent="0"/>
            <a:r>
              <a:rPr lang="en-US" altLang="zh-CN" sz="2000" dirty="0" smtClean="0"/>
              <a:t>Huge </a:t>
            </a:r>
            <a:r>
              <a:rPr lang="en-US" altLang="zh-CN" sz="2000" dirty="0"/>
              <a:t>network </a:t>
            </a:r>
            <a:r>
              <a:rPr lang="en-US" altLang="zh-CN" sz="2000" dirty="0" smtClean="0"/>
              <a:t>resource demand for video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Overall IP traffic grows 24% percent annually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Busy-hour </a:t>
            </a:r>
            <a:r>
              <a:rPr lang="en-US" altLang="zh-CN" sz="2000" dirty="0"/>
              <a:t>Internet traffic is growing more </a:t>
            </a:r>
            <a:r>
              <a:rPr lang="en-US" altLang="zh-CN" sz="2000" dirty="0" smtClean="0"/>
              <a:t>(51% in 2016)</a:t>
            </a:r>
          </a:p>
          <a:p>
            <a:pPr indent="0"/>
            <a:r>
              <a:rPr lang="en-US" altLang="zh-CN" sz="2000" dirty="0"/>
              <a:t>Traditional </a:t>
            </a:r>
            <a:r>
              <a:rPr lang="en-US" altLang="zh-CN" sz="2000" dirty="0" smtClean="0"/>
              <a:t>Approach: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Content Distribution Networks (CDNs): Not cost-effective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Peer-to-Peer Network (P2P): Not reliable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New paradigm to offload the demand</a:t>
            </a:r>
            <a:endParaRPr lang="zh-CN" altLang="en-US" sz="20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5AE8-C4E8-4034-8494-D4F192DF2D2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0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Future Directions</a:t>
            </a:r>
            <a:endParaRPr lang="zh-CN" altLang="en-US" dirty="0"/>
          </a:p>
        </p:txBody>
      </p:sp>
      <p:pic>
        <p:nvPicPr>
          <p:cNvPr id="4" name="内容占位符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31" y="1468666"/>
            <a:ext cx="1225858" cy="165618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33" y="3300692"/>
            <a:ext cx="1252447" cy="16177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3768" y="1482254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Augmented </a:t>
            </a:r>
            <a:r>
              <a:rPr lang="en-US" altLang="zh-CN" dirty="0" smtClean="0"/>
              <a:t>Reality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Combination </a:t>
            </a:r>
            <a:r>
              <a:rPr lang="en-US" altLang="zh-CN" dirty="0"/>
              <a:t>of </a:t>
            </a:r>
            <a:r>
              <a:rPr lang="en-US" altLang="zh-CN" dirty="0" smtClean="0"/>
              <a:t>real-world and video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Location-based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Fog devices for localization and video distribution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83768" y="3284991"/>
            <a:ext cx="6192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Video </a:t>
            </a:r>
            <a:r>
              <a:rPr lang="en-US" altLang="zh-CN" dirty="0" smtClean="0"/>
              <a:t>Data Analytics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Video from monitoring camera keeps increasing (7 times from 2016 to 2021)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Fog devices at the camera side can analyze the video and upload the results or features for less traffic </a:t>
            </a:r>
            <a:endParaRPr lang="zh-CN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3" y="5103116"/>
            <a:ext cx="1294967" cy="129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83768" y="5101669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Blockchain</a:t>
            </a:r>
            <a:endParaRPr lang="en-US" altLang="zh-CN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Manage </a:t>
            </a:r>
            <a:r>
              <a:rPr lang="en-US" altLang="zh-CN" dirty="0"/>
              <a:t>the transactions over </a:t>
            </a:r>
            <a:r>
              <a:rPr lang="en-US" altLang="zh-CN" dirty="0" smtClean="0"/>
              <a:t>the Internet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Negotiation distributively on network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Any databases can </a:t>
            </a:r>
            <a:r>
              <a:rPr lang="en-US" altLang="zh-CN" dirty="0"/>
              <a:t>be saved distributively in the fog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5AE8-C4E8-4034-8494-D4F192DF2D24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09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 smtClean="0"/>
              <a:t>Thank You!</a:t>
            </a:r>
            <a:endParaRPr lang="zh-CN" altLang="en-US" sz="4400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altLang="zh-CN" dirty="0" smtClean="0"/>
              <a:t>Any Questions?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5AE8-C4E8-4034-8494-D4F192DF2D24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77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Comments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000" dirty="0" smtClean="0"/>
              <a:t>Survey title: </a:t>
            </a:r>
            <a:r>
              <a:rPr lang="en-US" altLang="zh-CN" sz="2000" dirty="0" err="1" smtClean="0"/>
              <a:t>VoD</a:t>
            </a:r>
            <a:r>
              <a:rPr lang="en-US" altLang="zh-CN" sz="2000" dirty="0" smtClean="0"/>
              <a:t>-Fog Approaches and data driven comparisons</a:t>
            </a:r>
          </a:p>
          <a:p>
            <a:r>
              <a:rPr lang="en-US" altLang="zh-CN" sz="2000" dirty="0" smtClean="0"/>
              <a:t>Zhang Qian: Future work shall be consistent with the main problem</a:t>
            </a:r>
          </a:p>
          <a:p>
            <a:r>
              <a:rPr lang="en-US" altLang="zh-CN" sz="2000" dirty="0" smtClean="0"/>
              <a:t>BB: How to differentiate between Fog &amp; P2P? Many approaches have been used in P2P</a:t>
            </a:r>
          </a:p>
          <a:p>
            <a:r>
              <a:rPr lang="en-US" altLang="zh-CN" sz="2000" dirty="0" smtClean="0"/>
              <a:t>Many devices (e.g., </a:t>
            </a:r>
            <a:r>
              <a:rPr lang="en-US" altLang="zh-CN" sz="2000" dirty="0"/>
              <a:t>Set top </a:t>
            </a:r>
            <a:r>
              <a:rPr lang="en-US" altLang="zh-CN" sz="2000" dirty="0" smtClean="0"/>
              <a:t>box) in previous P2P can be regarded as Fog (End user </a:t>
            </a:r>
            <a:r>
              <a:rPr lang="en-US" altLang="zh-CN" sz="2000" dirty="0" err="1" smtClean="0"/>
              <a:t>heterogenity</a:t>
            </a:r>
            <a:r>
              <a:rPr lang="en-US" altLang="zh-CN" sz="2000" dirty="0" smtClean="0"/>
              <a:t>)</a:t>
            </a:r>
          </a:p>
          <a:p>
            <a:r>
              <a:rPr lang="en-US" altLang="zh-CN" sz="2000" dirty="0" smtClean="0"/>
              <a:t>Fog: Large number of medium range devices &amp; Reliable mid-layer for better tractability and billing</a:t>
            </a:r>
          </a:p>
          <a:p>
            <a:r>
              <a:rPr lang="en-US" altLang="zh-CN" sz="2000" dirty="0" smtClean="0"/>
              <a:t>Presentation skills : needs more Passion</a:t>
            </a:r>
            <a:endParaRPr lang="en-US" altLang="zh-CN" sz="20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5AE8-C4E8-4034-8494-D4F192DF2D24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5400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Comments (Cont’d)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5AE8-C4E8-4034-8494-D4F192DF2D24}" type="slidenum">
              <a:rPr lang="zh-CN" altLang="en-US" smtClean="0"/>
              <a:t>33</a:t>
            </a:fld>
            <a:endParaRPr lang="zh-CN" altLang="en-US"/>
          </a:p>
        </p:txBody>
      </p:sp>
      <p:pic>
        <p:nvPicPr>
          <p:cNvPr id="5" name="Picture 3" descr="D:\Dropbox\Research\FogStreaming\icon\clou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705" y="1524758"/>
            <a:ext cx="2037425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D:\Dropbox\Research\FogStreaming\icon\mac_sc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609" y="3046761"/>
            <a:ext cx="691277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D:\Dropbox\Research\FogStreaming\icon\lapto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063" y="1588134"/>
            <a:ext cx="711609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:\Dropbox\Research\FogStreaming\icon\deskto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614" y="2978945"/>
            <a:ext cx="683421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3007746" y="4844927"/>
            <a:ext cx="2481419" cy="1643278"/>
            <a:chOff x="5098759" y="2517726"/>
            <a:chExt cx="2481419" cy="1643278"/>
          </a:xfrm>
        </p:grpSpPr>
        <p:pic>
          <p:nvPicPr>
            <p:cNvPr id="10" name="Picture 12" descr="D:\Dropbox\Research\FogStreaming\icon\fog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8759" y="2517726"/>
              <a:ext cx="2481419" cy="1643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D:\Dropbox\Research\FogStreaming\icon\set_top_box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3351" y="2821842"/>
              <a:ext cx="687349" cy="206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D:\Dropbox\Research\FogStreaming\icon\switch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50241" y="3266231"/>
              <a:ext cx="685022" cy="146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D:\Dropbox\Research\FogStreaming\icon\switch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4447" y="3702929"/>
              <a:ext cx="685022" cy="146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直接箭头连接符 13"/>
            <p:cNvCxnSpPr/>
            <p:nvPr/>
          </p:nvCxnSpPr>
          <p:spPr>
            <a:xfrm>
              <a:off x="5996958" y="3039634"/>
              <a:ext cx="0" cy="666450"/>
            </a:xfrm>
            <a:prstGeom prst="straightConnector1">
              <a:avLst/>
            </a:prstGeom>
            <a:ln w="15875">
              <a:solidFill>
                <a:schemeClr val="accent2">
                  <a:lumMod val="75000"/>
                </a:schemeClr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>
              <a:off x="6310700" y="2932443"/>
              <a:ext cx="782052" cy="333788"/>
            </a:xfrm>
            <a:prstGeom prst="straightConnector1">
              <a:avLst/>
            </a:prstGeom>
            <a:ln w="15875">
              <a:solidFill>
                <a:schemeClr val="accent2">
                  <a:lumMod val="75000"/>
                </a:schemeClr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 flipV="1">
              <a:off x="6339469" y="3412499"/>
              <a:ext cx="753283" cy="366719"/>
            </a:xfrm>
            <a:prstGeom prst="straightConnector1">
              <a:avLst/>
            </a:prstGeom>
            <a:ln w="15875">
              <a:solidFill>
                <a:schemeClr val="accent2">
                  <a:lumMod val="75000"/>
                </a:schemeClr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直接箭头连接符 19"/>
          <p:cNvCxnSpPr>
            <a:stCxn id="26" idx="2"/>
          </p:cNvCxnSpPr>
          <p:nvPr/>
        </p:nvCxnSpPr>
        <p:spPr>
          <a:xfrm flipH="1">
            <a:off x="1763687" y="2481994"/>
            <a:ext cx="457730" cy="786601"/>
          </a:xfrm>
          <a:prstGeom prst="straightConnector1">
            <a:avLst/>
          </a:prstGeom>
          <a:ln w="15875">
            <a:solidFill>
              <a:schemeClr val="accent2">
                <a:lumMod val="7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2230179" y="2481994"/>
            <a:ext cx="613628" cy="786601"/>
          </a:xfrm>
          <a:prstGeom prst="straightConnector1">
            <a:avLst/>
          </a:prstGeom>
          <a:ln w="15875">
            <a:solidFill>
              <a:schemeClr val="accent2">
                <a:lumMod val="7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D:\Dropbox\Research\FogStreaming\icon\server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743" y="1719650"/>
            <a:ext cx="341348" cy="76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:\Dropbox\Research\FogStreaming\icon\mac_sc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880" y="5818387"/>
            <a:ext cx="691277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D:\Dropbox\Research\FogStreaming\icon\mac_scre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048" y="3234646"/>
            <a:ext cx="691277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D:\Dropbox\Research\FogStreaming\icon\deskto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366835"/>
            <a:ext cx="683421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D:\Dropbox\Research\FogStreaming\icon\deskto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034" y="3127401"/>
            <a:ext cx="683421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直接箭头连接符 36"/>
          <p:cNvCxnSpPr>
            <a:stCxn id="12" idx="3"/>
            <a:endCxn id="35" idx="1"/>
          </p:cNvCxnSpPr>
          <p:nvPr/>
        </p:nvCxnSpPr>
        <p:spPr>
          <a:xfrm flipV="1">
            <a:off x="5344250" y="5654867"/>
            <a:ext cx="811926" cy="11699"/>
          </a:xfrm>
          <a:prstGeom prst="straightConnector1">
            <a:avLst/>
          </a:prstGeom>
          <a:ln w="15875">
            <a:solidFill>
              <a:schemeClr val="accent2">
                <a:lumMod val="7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>
            <a:stCxn id="33" idx="3"/>
            <a:endCxn id="13" idx="1"/>
          </p:cNvCxnSpPr>
          <p:nvPr/>
        </p:nvCxnSpPr>
        <p:spPr>
          <a:xfrm flipV="1">
            <a:off x="2494157" y="6103264"/>
            <a:ext cx="1069277" cy="3155"/>
          </a:xfrm>
          <a:prstGeom prst="straightConnector1">
            <a:avLst/>
          </a:prstGeom>
          <a:ln w="15875">
            <a:solidFill>
              <a:schemeClr val="accent2">
                <a:lumMod val="7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endCxn id="6" idx="0"/>
          </p:cNvCxnSpPr>
          <p:nvPr/>
        </p:nvCxnSpPr>
        <p:spPr>
          <a:xfrm flipH="1">
            <a:off x="6443248" y="2020182"/>
            <a:ext cx="590466" cy="1026579"/>
          </a:xfrm>
          <a:prstGeom prst="straightConnector1">
            <a:avLst/>
          </a:prstGeom>
          <a:ln w="15875">
            <a:solidFill>
              <a:schemeClr val="accent2">
                <a:lumMod val="7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>
            <a:off x="7652672" y="2020182"/>
            <a:ext cx="677186" cy="958763"/>
          </a:xfrm>
          <a:prstGeom prst="straightConnector1">
            <a:avLst/>
          </a:prstGeom>
          <a:ln w="15875">
            <a:solidFill>
              <a:schemeClr val="accent2">
                <a:lumMod val="7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箭头连接符 52"/>
          <p:cNvCxnSpPr/>
          <p:nvPr/>
        </p:nvCxnSpPr>
        <p:spPr>
          <a:xfrm>
            <a:off x="6788886" y="3187955"/>
            <a:ext cx="1095728" cy="0"/>
          </a:xfrm>
          <a:prstGeom prst="straightConnector1">
            <a:avLst/>
          </a:prstGeom>
          <a:ln w="15875">
            <a:solidFill>
              <a:schemeClr val="accent2">
                <a:lumMod val="7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932766" y="4002572"/>
            <a:ext cx="91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Cloud</a:t>
            </a:r>
            <a:endParaRPr lang="zh-CN" alt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973573" y="3726704"/>
            <a:ext cx="91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P2P</a:t>
            </a:r>
            <a:endParaRPr lang="zh-CN" alt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5489165" y="6209785"/>
            <a:ext cx="91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Fog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2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Video Service over Fog</a:t>
            </a:r>
            <a:endParaRPr lang="zh-CN" altLang="en-US" dirty="0"/>
          </a:p>
        </p:txBody>
      </p:sp>
      <p:pic>
        <p:nvPicPr>
          <p:cNvPr id="2" name="内容占位符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8" y="2060848"/>
            <a:ext cx="5266351" cy="3585919"/>
          </a:xfrm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5508104" y="1844824"/>
            <a:ext cx="3294126" cy="41044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400" b="1" kern="120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 b="1" kern="12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800" b="1" kern="12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 b="1" kern="12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 b="1" kern="120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57200">
              <a:lnSpc>
                <a:spcPct val="100000"/>
              </a:lnSpc>
              <a:spcAft>
                <a:spcPts val="1200"/>
              </a:spcAft>
            </a:pPr>
            <a:r>
              <a:rPr lang="en-US" altLang="zh-CN" sz="1700" dirty="0" smtClean="0">
                <a:solidFill>
                  <a:prstClr val="black"/>
                </a:solidFill>
                <a:latin typeface="+mn-lt"/>
              </a:rPr>
              <a:t>Fog devices: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1700" b="0" dirty="0" smtClean="0">
                <a:solidFill>
                  <a:prstClr val="black"/>
                </a:solidFill>
                <a:latin typeface="+mn-lt"/>
              </a:rPr>
              <a:t>E.g., routers, </a:t>
            </a:r>
            <a:r>
              <a:rPr lang="en-US" altLang="zh-CN" sz="1700" b="0" dirty="0">
                <a:solidFill>
                  <a:prstClr val="black"/>
                </a:solidFill>
                <a:latin typeface="+mn-lt"/>
              </a:rPr>
              <a:t>Wi-Fi </a:t>
            </a:r>
            <a:r>
              <a:rPr lang="en-US" altLang="zh-CN" sz="1700" b="0" dirty="0" smtClean="0">
                <a:solidFill>
                  <a:prstClr val="black"/>
                </a:solidFill>
                <a:latin typeface="+mn-lt"/>
              </a:rPr>
              <a:t>Aps, </a:t>
            </a:r>
            <a:r>
              <a:rPr lang="en-US" altLang="zh-CN" sz="1700" b="0" dirty="0">
                <a:solidFill>
                  <a:prstClr val="black"/>
                </a:solidFill>
                <a:latin typeface="+mn-lt"/>
              </a:rPr>
              <a:t>set-top </a:t>
            </a:r>
            <a:r>
              <a:rPr lang="en-US" altLang="zh-CN" sz="1700" b="0" dirty="0" smtClean="0">
                <a:solidFill>
                  <a:prstClr val="black"/>
                </a:solidFill>
                <a:latin typeface="+mn-lt"/>
              </a:rPr>
              <a:t>boxes, base station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1700" b="0" dirty="0" smtClean="0">
                <a:solidFill>
                  <a:schemeClr val="tx1"/>
                </a:solidFill>
                <a:latin typeface="+mn-lt"/>
              </a:rPr>
              <a:t>Lightweight but decent power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1700" b="0" dirty="0" smtClean="0">
                <a:solidFill>
                  <a:schemeClr val="tx1"/>
                </a:solidFill>
                <a:latin typeface="+mn-lt"/>
              </a:rPr>
              <a:t>Ubiquitous and close-to-user</a:t>
            </a:r>
          </a:p>
          <a:p>
            <a:pPr indent="-457200">
              <a:lnSpc>
                <a:spcPct val="100000"/>
              </a:lnSpc>
              <a:spcAft>
                <a:spcPts val="1200"/>
              </a:spcAft>
            </a:pPr>
            <a:r>
              <a:rPr lang="en-US" altLang="zh-CN" sz="1700" dirty="0">
                <a:solidFill>
                  <a:prstClr val="black"/>
                </a:solidFill>
                <a:latin typeface="+mn-lt"/>
              </a:rPr>
              <a:t>Fog-based distribution reduces: 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1700" b="0" dirty="0">
                <a:solidFill>
                  <a:prstClr val="black"/>
                </a:solidFill>
                <a:latin typeface="+mn-lt"/>
              </a:rPr>
              <a:t>Load of cloud server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1700" b="0" dirty="0">
                <a:solidFill>
                  <a:prstClr val="black"/>
                </a:solidFill>
                <a:latin typeface="+mn-lt"/>
              </a:rPr>
              <a:t>Server-to-edge traffic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1700" b="0" dirty="0">
                <a:solidFill>
                  <a:prstClr val="black"/>
                </a:solidFill>
                <a:latin typeface="+mn-lt"/>
              </a:rPr>
              <a:t>Inter ISP traffic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altLang="zh-CN" sz="1600" b="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zh-CN" sz="1600" b="0" dirty="0" smtClean="0">
              <a:solidFill>
                <a:prstClr val="black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5AE8-C4E8-4034-8494-D4F192DF2D2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99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Video Popularity Characteristics</a:t>
            </a:r>
            <a:endParaRPr lang="zh-CN" altLang="en-US" sz="3200" dirty="0"/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611560" y="1556792"/>
            <a:ext cx="7615757" cy="4968552"/>
          </a:xfrm>
        </p:spPr>
        <p:txBody>
          <a:bodyPr>
            <a:normAutofit lnSpcReduction="10000"/>
          </a:bodyPr>
          <a:lstStyle/>
          <a:p>
            <a:pPr indent="0"/>
            <a:r>
              <a:rPr lang="en-US" altLang="zh-CN" sz="2000" b="1" dirty="0" smtClean="0"/>
              <a:t>Popularity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Very </a:t>
            </a:r>
            <a:r>
              <a:rPr lang="en-US" altLang="zh-CN" sz="2000" dirty="0"/>
              <a:t>skewed for both </a:t>
            </a:r>
            <a:r>
              <a:rPr lang="en-US" altLang="zh-CN" sz="2000" i="1" dirty="0"/>
              <a:t>professionally generated content </a:t>
            </a:r>
            <a:r>
              <a:rPr lang="en-US" altLang="zh-CN" sz="2000" dirty="0"/>
              <a:t>(PGC) and </a:t>
            </a:r>
            <a:r>
              <a:rPr lang="en-US" altLang="zh-CN" sz="2000" i="1" dirty="0"/>
              <a:t>user generated content </a:t>
            </a:r>
            <a:r>
              <a:rPr lang="en-US" altLang="zh-CN" sz="2000" dirty="0"/>
              <a:t>(UGC</a:t>
            </a:r>
            <a:r>
              <a:rPr lang="en-US" altLang="zh-CN" sz="20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By </a:t>
            </a:r>
            <a:r>
              <a:rPr lang="en-US" altLang="zh-CN" sz="2000" dirty="0"/>
              <a:t>storing only 10</a:t>
            </a:r>
            <a:r>
              <a:rPr lang="en-US" altLang="zh-CN" sz="2000" dirty="0" smtClean="0"/>
              <a:t>% of </a:t>
            </a:r>
            <a:r>
              <a:rPr lang="en-US" altLang="zh-CN" sz="2000" dirty="0"/>
              <a:t>long-term popular videos, a cache can serve 80</a:t>
            </a:r>
            <a:r>
              <a:rPr lang="en-US" altLang="zh-CN" sz="2000" dirty="0" smtClean="0"/>
              <a:t>% of </a:t>
            </a:r>
            <a:r>
              <a:rPr lang="en-US" altLang="zh-CN" sz="2000" dirty="0"/>
              <a:t>requests</a:t>
            </a:r>
            <a:endParaRPr lang="en-US" altLang="zh-CN" sz="2000" dirty="0" smtClean="0"/>
          </a:p>
          <a:p>
            <a:pPr indent="0"/>
            <a:r>
              <a:rPr lang="en-US" altLang="zh-CN" sz="2000" b="1" dirty="0" smtClean="0"/>
              <a:t>Freshness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The </a:t>
            </a:r>
            <a:r>
              <a:rPr lang="en-US" altLang="zh-CN" sz="2000" dirty="0"/>
              <a:t>popularity of hot videos decays very </a:t>
            </a:r>
            <a:r>
              <a:rPr lang="en-US" altLang="zh-CN" sz="2000" dirty="0" smtClean="0"/>
              <a:t>quickly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PGC: 90% of the most popular </a:t>
            </a:r>
            <a:r>
              <a:rPr lang="en-US" altLang="zh-CN" sz="2000" dirty="0" smtClean="0"/>
              <a:t>videos traffic are new each 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UGC: </a:t>
            </a:r>
            <a:r>
              <a:rPr lang="en-US" altLang="zh-CN" sz="2000" dirty="0" smtClean="0"/>
              <a:t>difficult </a:t>
            </a:r>
            <a:r>
              <a:rPr lang="en-US" altLang="zh-CN" sz="2000" dirty="0"/>
              <a:t>to predict the </a:t>
            </a:r>
            <a:r>
              <a:rPr lang="en-US" altLang="zh-CN" sz="2000" dirty="0" smtClean="0"/>
              <a:t>popularity of new content</a:t>
            </a:r>
          </a:p>
          <a:p>
            <a:pPr indent="0"/>
            <a:r>
              <a:rPr lang="en-US" altLang="zh-CN" sz="2000" b="1" dirty="0"/>
              <a:t>Daily </a:t>
            </a:r>
            <a:r>
              <a:rPr lang="en-US" altLang="zh-CN" sz="2000" b="1" dirty="0" smtClean="0"/>
              <a:t>Pattern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2 peaks: 2 P.M. and 10 P.M. every </a:t>
            </a:r>
            <a:r>
              <a:rPr lang="en-US" altLang="zh-CN" sz="2000" dirty="0" smtClean="0"/>
              <a:t>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lowest at around 5 A.M</a:t>
            </a:r>
            <a:r>
              <a:rPr lang="en-US" altLang="zh-CN" sz="2000" dirty="0" smtClean="0"/>
              <a:t>.: good time to push new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 smtClean="0"/>
          </a:p>
          <a:p>
            <a:pPr indent="0"/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5AE8-C4E8-4034-8494-D4F192DF2D2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254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Challenges for Fog-based </a:t>
            </a:r>
            <a:r>
              <a:rPr lang="en-US" altLang="zh-CN" sz="3200" dirty="0" smtClean="0"/>
              <a:t>Schemes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556792"/>
            <a:ext cx="7615757" cy="4351338"/>
          </a:xfrm>
        </p:spPr>
        <p:txBody>
          <a:bodyPr>
            <a:normAutofit lnSpcReduction="10000"/>
          </a:bodyPr>
          <a:lstStyle/>
          <a:p>
            <a:r>
              <a:rPr lang="en-US" altLang="zh-CN" sz="2000" b="1" dirty="0" smtClean="0"/>
              <a:t>Distributive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Fog devices are huge in number and have to collaboratively serve the </a:t>
            </a:r>
            <a:r>
              <a:rPr lang="en-US" altLang="zh-CN" sz="2000" dirty="0" smtClean="0"/>
              <a:t>users</a:t>
            </a:r>
          </a:p>
          <a:p>
            <a:r>
              <a:rPr lang="en-US" altLang="zh-CN" sz="2000" b="1" dirty="0" smtClean="0"/>
              <a:t>Geography-aware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It </a:t>
            </a:r>
            <a:r>
              <a:rPr lang="en-US" altLang="zh-CN" sz="2000" dirty="0"/>
              <a:t>is important to utilize the </a:t>
            </a:r>
            <a:r>
              <a:rPr lang="en-US" altLang="zh-CN" sz="2000" dirty="0" smtClean="0"/>
              <a:t>close-to-user feature to serve the neighbor</a:t>
            </a:r>
          </a:p>
          <a:p>
            <a:r>
              <a:rPr lang="en-US" altLang="zh-CN" sz="2000" b="1" dirty="0" smtClean="0"/>
              <a:t>Popularity-aware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Global popular </a:t>
            </a:r>
            <a:r>
              <a:rPr lang="en-US" altLang="zh-CN" sz="2000" dirty="0"/>
              <a:t>contents have to be pushed into the fog</a:t>
            </a:r>
            <a:endParaRPr lang="en-US" altLang="zh-CN" sz="2000" dirty="0" smtClean="0"/>
          </a:p>
          <a:p>
            <a:r>
              <a:rPr lang="en-US" altLang="zh-CN" sz="2000" b="1" dirty="0"/>
              <a:t>Lightweight </a:t>
            </a:r>
            <a:r>
              <a:rPr lang="en-US" altLang="zh-CN" sz="2000" b="1" dirty="0" smtClean="0"/>
              <a:t>implementation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Fog device cannot match dedicated server on computation power</a:t>
            </a:r>
            <a:endParaRPr lang="zh-CN" alt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5AE8-C4E8-4034-8494-D4F192DF2D2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90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Major Problems</a:t>
            </a:r>
            <a:endParaRPr lang="zh-CN" altLang="en-US" sz="3200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628650" y="2276872"/>
            <a:ext cx="3871342" cy="4176463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Fog devices are huge in number, but each fog device has only limited storage </a:t>
            </a:r>
            <a:r>
              <a:rPr lang="en-US" altLang="zh-CN" dirty="0" smtClean="0"/>
              <a:t>size</a:t>
            </a:r>
          </a:p>
          <a:p>
            <a:r>
              <a:rPr lang="en-US" altLang="zh-CN" dirty="0" smtClean="0"/>
              <a:t>Ephemeral</a:t>
            </a:r>
            <a:r>
              <a:rPr lang="en-US" altLang="zh-CN" dirty="0"/>
              <a:t>: </a:t>
            </a:r>
            <a:r>
              <a:rPr lang="en-US" altLang="zh-CN" dirty="0" smtClean="0"/>
              <a:t>highly demanded video </a:t>
            </a:r>
            <a:r>
              <a:rPr lang="en-US" altLang="zh-CN" dirty="0"/>
              <a:t>for a certain duration and then the demand </a:t>
            </a:r>
            <a:r>
              <a:rPr lang="en-US" altLang="zh-CN" dirty="0" smtClean="0"/>
              <a:t>fades</a:t>
            </a:r>
          </a:p>
          <a:p>
            <a:r>
              <a:rPr lang="en-US" altLang="zh-CN" dirty="0" smtClean="0"/>
              <a:t>What to push and when to push the new contents</a:t>
            </a:r>
          </a:p>
          <a:p>
            <a:pPr marL="0" indent="0">
              <a:buNone/>
            </a:pPr>
            <a:r>
              <a:rPr lang="en-US" altLang="zh-CN" i="1" dirty="0" smtClean="0"/>
              <a:t>Uncoordinated</a:t>
            </a:r>
            <a:r>
              <a:rPr lang="en-US" altLang="zh-CN" dirty="0" smtClean="0"/>
              <a:t> versus </a:t>
            </a:r>
            <a:r>
              <a:rPr lang="en-US" altLang="zh-CN" i="1" dirty="0" smtClean="0"/>
              <a:t>Coordinated</a:t>
            </a:r>
            <a:r>
              <a:rPr lang="en-US" altLang="zh-CN" dirty="0" smtClean="0"/>
              <a:t> replication schemes</a:t>
            </a:r>
          </a:p>
          <a:p>
            <a:r>
              <a:rPr lang="en-US" altLang="zh-CN" dirty="0" smtClean="0"/>
              <a:t>Uncoordinated: based on device’s demand</a:t>
            </a:r>
          </a:p>
          <a:p>
            <a:r>
              <a:rPr lang="en-US" altLang="zh-CN" dirty="0" smtClean="0"/>
              <a:t>Coordinated: based on global popularity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dirty="0" smtClean="0"/>
              <a:t>A fog device cannot have full replication of all the videos</a:t>
            </a:r>
          </a:p>
          <a:p>
            <a:r>
              <a:rPr lang="en-US" altLang="zh-CN" dirty="0" smtClean="0"/>
              <a:t>Many </a:t>
            </a:r>
            <a:r>
              <a:rPr lang="en-US" altLang="zh-CN" dirty="0"/>
              <a:t>fog devices may have the same contents </a:t>
            </a:r>
            <a:endParaRPr lang="en-US" altLang="zh-CN" dirty="0" smtClean="0"/>
          </a:p>
          <a:p>
            <a:r>
              <a:rPr lang="en-US" altLang="zh-CN" dirty="0" smtClean="0"/>
              <a:t>Decision affects all </a:t>
            </a:r>
            <a:r>
              <a:rPr lang="en-US" altLang="zh-CN" dirty="0"/>
              <a:t>users share the same </a:t>
            </a:r>
            <a:r>
              <a:rPr lang="en-US" altLang="zh-CN" dirty="0" smtClean="0"/>
              <a:t>resource</a:t>
            </a:r>
          </a:p>
          <a:p>
            <a:pPr marL="0" indent="0">
              <a:buNone/>
            </a:pPr>
            <a:r>
              <a:rPr lang="en-US" altLang="zh-CN" i="1" dirty="0" smtClean="0"/>
              <a:t>Wired</a:t>
            </a:r>
            <a:r>
              <a:rPr lang="en-US" altLang="zh-CN" dirty="0" smtClean="0"/>
              <a:t> versus </a:t>
            </a:r>
            <a:r>
              <a:rPr lang="en-US" altLang="zh-CN" i="1" dirty="0" smtClean="0"/>
              <a:t>Wireless</a:t>
            </a:r>
            <a:r>
              <a:rPr lang="en-US" altLang="zh-CN" dirty="0" smtClean="0"/>
              <a:t> fog</a:t>
            </a:r>
          </a:p>
          <a:p>
            <a:r>
              <a:rPr lang="en-US" altLang="zh-CN" dirty="0" smtClean="0"/>
              <a:t>Wired: reduce the problem size</a:t>
            </a:r>
          </a:p>
          <a:p>
            <a:r>
              <a:rPr lang="en-US" altLang="zh-CN" dirty="0" smtClean="0"/>
              <a:t>Wireless: choice of base stations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zh-CN" dirty="0" smtClean="0"/>
              <a:t>Video Replication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CN" dirty="0" smtClean="0"/>
              <a:t>Video Access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5AE8-C4E8-4034-8494-D4F192DF2D2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80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Solutions</a:t>
            </a:r>
            <a:endParaRPr lang="zh-CN" altLang="en-US" dirty="0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611560" y="1628800"/>
            <a:ext cx="7615757" cy="4351338"/>
          </a:xfrm>
        </p:spPr>
        <p:txBody>
          <a:bodyPr>
            <a:normAutofit fontScale="70000" lnSpcReduction="20000"/>
          </a:bodyPr>
          <a:lstStyle/>
          <a:p>
            <a:pPr indent="0"/>
            <a:r>
              <a:rPr lang="en-US" altLang="zh-CN" b="1" dirty="0" smtClean="0"/>
              <a:t>Replication schemes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altLang="zh-CN" dirty="0" smtClean="0"/>
              <a:t>Uncoordinated</a:t>
            </a:r>
            <a:r>
              <a:rPr lang="en-US" altLang="zh-CN" dirty="0"/>
              <a:t>: Variations of LRU / Score-Based Schemes</a:t>
            </a:r>
            <a:endParaRPr lang="en-US" altLang="zh-CN" dirty="0" smtClean="0"/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altLang="zh-CN" dirty="0" smtClean="0"/>
              <a:t>Coordinated</a:t>
            </a:r>
            <a:r>
              <a:rPr lang="en-US" altLang="zh-CN" dirty="0"/>
              <a:t>: Popularity-Based / Division of Storage</a:t>
            </a:r>
            <a:endParaRPr lang="en-US" altLang="zh-CN" dirty="0" smtClean="0"/>
          </a:p>
          <a:p>
            <a:pPr indent="0"/>
            <a:r>
              <a:rPr lang="en-US" altLang="zh-CN" b="1" dirty="0" smtClean="0"/>
              <a:t>Video access schemes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altLang="zh-CN" dirty="0"/>
              <a:t>Wired Users: Clustering Methods / Game Theory Approaches</a:t>
            </a:r>
            <a:endParaRPr lang="en-US" altLang="zh-CN" dirty="0" smtClean="0"/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altLang="zh-CN" dirty="0"/>
              <a:t>Wireless </a:t>
            </a:r>
            <a:r>
              <a:rPr lang="en-US" altLang="zh-CN" dirty="0" smtClean="0"/>
              <a:t>Users</a:t>
            </a:r>
            <a:r>
              <a:rPr lang="en-US" altLang="zh-CN" dirty="0"/>
              <a:t>: Approximation Algorithm / Mathematical Programming</a:t>
            </a:r>
          </a:p>
          <a:p>
            <a:pPr indent="0"/>
            <a:r>
              <a:rPr lang="en-US" altLang="zh-CN" b="1" dirty="0" smtClean="0"/>
              <a:t>Case studies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altLang="zh-CN" dirty="0" err="1"/>
              <a:t>Youku</a:t>
            </a:r>
            <a:r>
              <a:rPr lang="en-US" altLang="zh-CN" dirty="0"/>
              <a:t>: CDN Based on Smart </a:t>
            </a:r>
            <a:r>
              <a:rPr lang="en-US" altLang="zh-CN" dirty="0" smtClean="0"/>
              <a:t>Routers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altLang="zh-CN" dirty="0"/>
              <a:t>Thunder Crystal: Crowdsourcing Content </a:t>
            </a:r>
            <a:r>
              <a:rPr lang="en-US" altLang="zh-CN" dirty="0" smtClean="0"/>
              <a:t>Distribution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5AE8-C4E8-4034-8494-D4F192DF2D2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308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3779912" y="2132856"/>
            <a:ext cx="5184576" cy="2664296"/>
          </a:xfrm>
        </p:spPr>
        <p:txBody>
          <a:bodyPr>
            <a:normAutofit/>
          </a:bodyPr>
          <a:lstStyle/>
          <a:p>
            <a:pPr marL="457200" indent="-457200"/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marL="457200" indent="-457200"/>
            <a:r>
              <a:rPr lang="en-US" altLang="zh-CN" sz="2000" b="1" dirty="0"/>
              <a:t>System Architecture and </a:t>
            </a:r>
            <a:r>
              <a:rPr lang="en-US" altLang="zh-CN" sz="2000" b="1" dirty="0" smtClean="0"/>
              <a:t>Comparison</a:t>
            </a:r>
          </a:p>
          <a:p>
            <a:pPr marL="457200" indent="-457200"/>
            <a:r>
              <a:rPr lang="en-US" altLang="zh-CN" sz="2000" dirty="0" smtClean="0"/>
              <a:t>Replication Schemes</a:t>
            </a:r>
          </a:p>
          <a:p>
            <a:pPr marL="457200" indent="-457200"/>
            <a:r>
              <a:rPr lang="en-US" altLang="zh-CN" sz="2000" dirty="0" smtClean="0"/>
              <a:t>Video </a:t>
            </a:r>
            <a:r>
              <a:rPr lang="en-US" altLang="zh-CN" sz="2000" dirty="0"/>
              <a:t>Access </a:t>
            </a:r>
            <a:r>
              <a:rPr lang="en-US" altLang="zh-CN" sz="2000" dirty="0" smtClean="0"/>
              <a:t>Schemes</a:t>
            </a:r>
            <a:endParaRPr lang="en-US" altLang="zh-CN" sz="2000" dirty="0"/>
          </a:p>
          <a:p>
            <a:pPr marL="457200" indent="-457200"/>
            <a:r>
              <a:rPr lang="en-US" altLang="zh-CN" sz="2000" dirty="0"/>
              <a:t>Case </a:t>
            </a:r>
            <a:r>
              <a:rPr lang="en-US" altLang="zh-CN" sz="2000" dirty="0" smtClean="0"/>
              <a:t>Studies</a:t>
            </a:r>
            <a:endParaRPr lang="en-US" altLang="zh-CN" sz="2000" dirty="0"/>
          </a:p>
          <a:p>
            <a:pPr marL="457200" indent="-457200"/>
            <a:r>
              <a:rPr lang="en-US" altLang="zh-CN" sz="2000" dirty="0" smtClean="0"/>
              <a:t>Conclusion and Future Directions</a:t>
            </a:r>
            <a:endParaRPr lang="zh-CN" altLang="en-US" sz="2000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C5AE8-C4E8-4034-8494-D4F192DF2D2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71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V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&amp; Yahei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elcomeDoc" id="{E1E7EDF9-8B79-4E5D-B508-2301E35CD219}" vid="{4342E303-0389-44F2-B6F0-C13C203CC598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RAVO</Template>
  <TotalTime>61541</TotalTime>
  <Words>1823</Words>
  <Application>Microsoft Office PowerPoint</Application>
  <PresentationFormat>全屏显示(4:3)</PresentationFormat>
  <Paragraphs>421</Paragraphs>
  <Slides>33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RAVO</vt:lpstr>
      <vt:lpstr>Video Replication and Access over Fog-based Architecture</vt:lpstr>
      <vt:lpstr>Contents</vt:lpstr>
      <vt:lpstr>Impact of Video Traffic on Internet</vt:lpstr>
      <vt:lpstr>Video Service over Fog</vt:lpstr>
      <vt:lpstr>Video Popularity Characteristics</vt:lpstr>
      <vt:lpstr>Challenges for Fog-based Schemes</vt:lpstr>
      <vt:lpstr>Major Problems</vt:lpstr>
      <vt:lpstr>Solutions</vt:lpstr>
      <vt:lpstr>Contents</vt:lpstr>
      <vt:lpstr> System Architecture of Fog-based Video Network</vt:lpstr>
      <vt:lpstr>Comparison: versus CDN and P2P</vt:lpstr>
      <vt:lpstr>Comparison: Merits of Fog</vt:lpstr>
      <vt:lpstr>Contents</vt:lpstr>
      <vt:lpstr>Replication Schemes</vt:lpstr>
      <vt:lpstr>Uncoordinated Schemes</vt:lpstr>
      <vt:lpstr>Uncoordinated Schemes</vt:lpstr>
      <vt:lpstr>Coordinated Schemes</vt:lpstr>
      <vt:lpstr>Coordinated Schemes</vt:lpstr>
      <vt:lpstr>Contents</vt:lpstr>
      <vt:lpstr>Video Access Schemes</vt:lpstr>
      <vt:lpstr>Wired User</vt:lpstr>
      <vt:lpstr>Wired User</vt:lpstr>
      <vt:lpstr>Wireless Users</vt:lpstr>
      <vt:lpstr>Wireless Users</vt:lpstr>
      <vt:lpstr>Contents</vt:lpstr>
      <vt:lpstr>Youku: CDN Based on Smart Routers</vt:lpstr>
      <vt:lpstr>Thunder Crystal:  Crowd-sourcing Content Distribution</vt:lpstr>
      <vt:lpstr>Contents</vt:lpstr>
      <vt:lpstr>Conclusion</vt:lpstr>
      <vt:lpstr>Future Directions</vt:lpstr>
      <vt:lpstr>Thank You!</vt:lpstr>
      <vt:lpstr>Comments</vt:lpstr>
      <vt:lpstr>Comments (Cont’d)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 Replication and Delivery for Video Services over Fog Computing</dc:title>
  <dc:creator>zchang</dc:creator>
  <cp:lastModifiedBy>Chang</cp:lastModifiedBy>
  <cp:revision>80</cp:revision>
  <cp:lastPrinted>2018-08-28T01:33:29Z</cp:lastPrinted>
  <dcterms:created xsi:type="dcterms:W3CDTF">2018-04-03T04:16:54Z</dcterms:created>
  <dcterms:modified xsi:type="dcterms:W3CDTF">2018-08-31T06:45:55Z</dcterms:modified>
</cp:coreProperties>
</file>